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533" r:id="rId3"/>
    <p:sldId id="434" r:id="rId4"/>
    <p:sldId id="435" r:id="rId5"/>
    <p:sldId id="436" r:id="rId6"/>
    <p:sldId id="437" r:id="rId7"/>
    <p:sldId id="438" r:id="rId8"/>
    <p:sldId id="445" r:id="rId9"/>
    <p:sldId id="446" r:id="rId10"/>
    <p:sldId id="432" r:id="rId11"/>
    <p:sldId id="430" r:id="rId12"/>
    <p:sldId id="439" r:id="rId13"/>
    <p:sldId id="440" r:id="rId14"/>
    <p:sldId id="441" r:id="rId15"/>
    <p:sldId id="442" r:id="rId16"/>
    <p:sldId id="443" r:id="rId17"/>
    <p:sldId id="451" r:id="rId18"/>
    <p:sldId id="529" r:id="rId19"/>
    <p:sldId id="448" r:id="rId20"/>
    <p:sldId id="460" r:id="rId21"/>
    <p:sldId id="461" r:id="rId22"/>
    <p:sldId id="462" r:id="rId23"/>
    <p:sldId id="463" r:id="rId24"/>
    <p:sldId id="447" r:id="rId25"/>
    <p:sldId id="449" r:id="rId26"/>
    <p:sldId id="450" r:id="rId27"/>
    <p:sldId id="444" r:id="rId28"/>
    <p:sldId id="452" r:id="rId29"/>
    <p:sldId id="454" r:id="rId30"/>
    <p:sldId id="455" r:id="rId31"/>
    <p:sldId id="456" r:id="rId32"/>
    <p:sldId id="457" r:id="rId33"/>
    <p:sldId id="458" r:id="rId34"/>
    <p:sldId id="459" r:id="rId35"/>
    <p:sldId id="464" r:id="rId36"/>
    <p:sldId id="467" r:id="rId37"/>
    <p:sldId id="489" r:id="rId38"/>
    <p:sldId id="490" r:id="rId39"/>
    <p:sldId id="491" r:id="rId40"/>
    <p:sldId id="465" r:id="rId41"/>
    <p:sldId id="466" r:id="rId42"/>
    <p:sldId id="468" r:id="rId43"/>
    <p:sldId id="469" r:id="rId44"/>
    <p:sldId id="470" r:id="rId45"/>
    <p:sldId id="471" r:id="rId46"/>
    <p:sldId id="472" r:id="rId47"/>
    <p:sldId id="473" r:id="rId48"/>
    <p:sldId id="474" r:id="rId49"/>
    <p:sldId id="475" r:id="rId50"/>
    <p:sldId id="476" r:id="rId51"/>
    <p:sldId id="477" r:id="rId52"/>
    <p:sldId id="478" r:id="rId53"/>
    <p:sldId id="479" r:id="rId54"/>
    <p:sldId id="480" r:id="rId55"/>
    <p:sldId id="481" r:id="rId56"/>
    <p:sldId id="482" r:id="rId57"/>
    <p:sldId id="483" r:id="rId58"/>
    <p:sldId id="484" r:id="rId59"/>
    <p:sldId id="485" r:id="rId60"/>
    <p:sldId id="492" r:id="rId61"/>
    <p:sldId id="496" r:id="rId62"/>
    <p:sldId id="493" r:id="rId63"/>
    <p:sldId id="494" r:id="rId64"/>
    <p:sldId id="495" r:id="rId65"/>
    <p:sldId id="530" r:id="rId66"/>
    <p:sldId id="497" r:id="rId67"/>
    <p:sldId id="531" r:id="rId68"/>
    <p:sldId id="498" r:id="rId69"/>
    <p:sldId id="499" r:id="rId70"/>
    <p:sldId id="500" r:id="rId71"/>
    <p:sldId id="501" r:id="rId72"/>
    <p:sldId id="502" r:id="rId73"/>
    <p:sldId id="503" r:id="rId74"/>
    <p:sldId id="504" r:id="rId75"/>
    <p:sldId id="517" r:id="rId76"/>
    <p:sldId id="532" r:id="rId77"/>
    <p:sldId id="505" r:id="rId78"/>
    <p:sldId id="506" r:id="rId79"/>
    <p:sldId id="507" r:id="rId80"/>
    <p:sldId id="508" r:id="rId81"/>
    <p:sldId id="509" r:id="rId82"/>
    <p:sldId id="510" r:id="rId83"/>
    <p:sldId id="511" r:id="rId84"/>
    <p:sldId id="512" r:id="rId85"/>
    <p:sldId id="513" r:id="rId86"/>
    <p:sldId id="514" r:id="rId87"/>
    <p:sldId id="515" r:id="rId88"/>
    <p:sldId id="518" r:id="rId89"/>
    <p:sldId id="527" r:id="rId90"/>
    <p:sldId id="519" r:id="rId91"/>
    <p:sldId id="520" r:id="rId92"/>
    <p:sldId id="522" r:id="rId93"/>
    <p:sldId id="523" r:id="rId94"/>
    <p:sldId id="433" r:id="rId95"/>
    <p:sldId id="528" r:id="rId9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6" d="100"/>
          <a:sy n="76" d="100"/>
        </p:scale>
        <p:origin x="-114" y="-4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xmlns="" val="17465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9/25/2024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9/25/2024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cdxf.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rrl.org/part-97-amateur-radi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omingin.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4565665A-F48D-4082-2F7E-CA4A7485294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height above ground for an antenna structure not near a public use airport without requiring notification to the FAA and registration with the FCC?</a:t>
            </a:r>
          </a:p>
        </p:txBody>
      </p:sp>
      <p:sp>
        <p:nvSpPr>
          <p:cNvPr id="245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50 feet</a:t>
            </a:r>
          </a:p>
          <a:p>
            <a:pPr marL="457200" indent="-457200">
              <a:buFont typeface="Times New Roman" pitchFamily="18" charset="0"/>
              <a:buAutoNum type="alphaUcPeriod"/>
            </a:pPr>
            <a:r>
              <a:rPr lang="en-US" dirty="0">
                <a:latin typeface="Calibri" pitchFamily="34" charset="0"/>
              </a:rPr>
              <a:t>100 feet</a:t>
            </a:r>
          </a:p>
          <a:p>
            <a:pPr marL="457200" indent="-457200">
              <a:buFont typeface="Times New Roman" pitchFamily="18" charset="0"/>
              <a:buAutoNum type="alphaUcPeriod"/>
            </a:pPr>
            <a:r>
              <a:rPr lang="en-US" dirty="0">
                <a:latin typeface="Calibri" pitchFamily="34" charset="0"/>
              </a:rPr>
              <a:t>200 feet</a:t>
            </a:r>
          </a:p>
          <a:p>
            <a:pPr marL="457200" indent="-457200">
              <a:buFont typeface="Times New Roman" pitchFamily="18" charset="0"/>
              <a:buAutoNum type="alphaUcPeriod"/>
            </a:pPr>
            <a:r>
              <a:rPr lang="en-US" dirty="0">
                <a:latin typeface="Calibri" pitchFamily="34" charset="0"/>
              </a:rPr>
              <a:t>250 feet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G1B01 (C) [97.15(a)] Page 3-3</a:t>
            </a:r>
            <a:endParaRPr lang="en-US" sz="1600" b="1" dirty="0">
              <a:solidFill>
                <a:srgbClr val="23408E"/>
              </a:solidFill>
            </a:endParaRPr>
          </a:p>
        </p:txBody>
      </p:sp>
      <p:sp>
        <p:nvSpPr>
          <p:cNvPr id="2" name="TextBox 1">
            <a:extLst>
              <a:ext uri="{FF2B5EF4-FFF2-40B4-BE49-F238E27FC236}">
                <a16:creationId xmlns:a16="http://schemas.microsoft.com/office/drawing/2014/main" xmlns="" id="{6840A45D-E845-FE70-9A3F-8605E31293B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11</a:t>
            </a:fld>
            <a:endParaRPr lang="en-US" sz="1200" b="1" dirty="0">
              <a:solidFill>
                <a:srgbClr val="23408E"/>
              </a:solidFill>
            </a:endParaRPr>
          </a:p>
        </p:txBody>
      </p:sp>
      <p:pic>
        <p:nvPicPr>
          <p:cNvPr id="3" name="Picture 2">
            <a:extLst>
              <a:ext uri="{FF2B5EF4-FFF2-40B4-BE49-F238E27FC236}">
                <a16:creationId xmlns:a16="http://schemas.microsoft.com/office/drawing/2014/main" xmlns="" id="{59F51762-69FC-BB76-4271-AB74BA42CA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Under what conditions are state and local governments permitted to regulate amateur radio antenna structures?</a:t>
            </a:r>
          </a:p>
        </p:txBody>
      </p:sp>
      <p:sp>
        <p:nvSpPr>
          <p:cNvPr id="25602" name="Text Placeholder 2"/>
          <p:cNvSpPr>
            <a:spLocks noGrp="1"/>
          </p:cNvSpPr>
          <p:nvPr>
            <p:ph type="body" idx="1"/>
          </p:nvPr>
        </p:nvSpPr>
        <p:spPr bwMode="auto">
          <a:xfrm>
            <a:off x="609600" y="2895600"/>
            <a:ext cx="10972800" cy="32004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no circumstances, FCC rules take priority</a:t>
            </a:r>
          </a:p>
          <a:p>
            <a:pPr marL="457200" indent="-457200">
              <a:buFont typeface="Times New Roman" pitchFamily="18" charset="0"/>
              <a:buAutoNum type="alphaUcPeriod"/>
            </a:pPr>
            <a:r>
              <a:rPr lang="en-US" dirty="0">
                <a:latin typeface="Calibri" pitchFamily="34" charset="0"/>
              </a:rPr>
              <a:t>At any time and to any extent necessary to accomplish a legitimate purpose of the state or local entity, provided that proper filings are made with the FCC</a:t>
            </a:r>
          </a:p>
          <a:p>
            <a:pPr marL="457200" indent="-457200">
              <a:buFont typeface="Times New Roman" pitchFamily="18" charset="0"/>
              <a:buAutoNum type="alphaUcPeriod"/>
            </a:pPr>
            <a:r>
              <a:rPr lang="en-US" dirty="0">
                <a:latin typeface="Calibri" pitchFamily="34" charset="0"/>
              </a:rPr>
              <a:t>Only when such structures exceed 50 feet in height and are clearly visible 1,000 feet from the structure</a:t>
            </a:r>
          </a:p>
          <a:p>
            <a:pPr marL="457200" indent="-457200">
              <a:buFont typeface="Times New Roman" pitchFamily="18" charset="0"/>
              <a:buAutoNum type="alphaUcPeriod"/>
            </a:pPr>
            <a:r>
              <a:rPr lang="en-US" dirty="0">
                <a:latin typeface="Calibri" pitchFamily="34" charset="0"/>
              </a:rPr>
              <a:t>Amateur Service communications must be reasonably accommodated, and regulations must constitute the minimum practical to accommodate a legitimate purpose of the state or local entity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G1B06 (D) </a:t>
            </a:r>
            <a:r>
              <a:rPr lang="pl-PL" sz="1600" b="1" dirty="0">
                <a:solidFill>
                  <a:srgbClr val="23408E"/>
                </a:solidFill>
              </a:rPr>
              <a:t>[97.15(b), PRB-1, 101 FCC 2d 952 (1985)]</a:t>
            </a:r>
            <a:r>
              <a:rPr lang="pt-BR" sz="1600" b="1" dirty="0">
                <a:solidFill>
                  <a:srgbClr val="23408E"/>
                </a:solidFill>
              </a:rPr>
              <a:t> Page 3-3</a:t>
            </a:r>
            <a:endParaRPr lang="en-US" sz="1600" b="1" dirty="0">
              <a:solidFill>
                <a:srgbClr val="23408E"/>
              </a:solidFill>
            </a:endParaRPr>
          </a:p>
        </p:txBody>
      </p:sp>
      <p:sp>
        <p:nvSpPr>
          <p:cNvPr id="2" name="TextBox 1">
            <a:extLst>
              <a:ext uri="{FF2B5EF4-FFF2-40B4-BE49-F238E27FC236}">
                <a16:creationId xmlns:a16="http://schemas.microsoft.com/office/drawing/2014/main" xmlns="" id="{5062DD32-8186-E0EE-2B9F-C613C73B4B5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12</a:t>
            </a:fld>
            <a:endParaRPr lang="en-US" sz="1200" b="1" dirty="0">
              <a:solidFill>
                <a:srgbClr val="23408E"/>
              </a:solidFill>
            </a:endParaRPr>
          </a:p>
        </p:txBody>
      </p:sp>
      <p:pic>
        <p:nvPicPr>
          <p:cNvPr id="3" name="Picture 2">
            <a:extLst>
              <a:ext uri="{FF2B5EF4-FFF2-40B4-BE49-F238E27FC236}">
                <a16:creationId xmlns:a16="http://schemas.microsoft.com/office/drawing/2014/main" xmlns="" id="{00F53178-632F-1F49-43DA-9673806E84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operating a US station by remote control from outside the country, what license is required of the control operator?</a:t>
            </a:r>
          </a:p>
        </p:txBody>
      </p:sp>
      <p:sp>
        <p:nvSpPr>
          <p:cNvPr id="26626"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US operator/primary station license</a:t>
            </a:r>
          </a:p>
          <a:p>
            <a:pPr marL="457200" indent="-457200">
              <a:buFont typeface="Times New Roman" pitchFamily="18" charset="0"/>
              <a:buAutoNum type="alphaUcPeriod"/>
            </a:pPr>
            <a:r>
              <a:rPr lang="en-US" dirty="0">
                <a:latin typeface="Calibri" pitchFamily="34" charset="0"/>
              </a:rPr>
              <a:t>Only an appropriate US operator/primary license and a special remote station permit from the FCC</a:t>
            </a:r>
          </a:p>
          <a:p>
            <a:pPr marL="457200" indent="-457200">
              <a:buFont typeface="Times New Roman" pitchFamily="18" charset="0"/>
              <a:buAutoNum type="alphaUcPeriod"/>
            </a:pPr>
            <a:r>
              <a:rPr lang="en-US" dirty="0">
                <a:latin typeface="Calibri" pitchFamily="34" charset="0"/>
              </a:rPr>
              <a:t>Only a license from the foreign country, as long as the call sign includes identification of portable operation in the US</a:t>
            </a:r>
          </a:p>
          <a:p>
            <a:pPr marL="457200" indent="-457200">
              <a:buFont typeface="Times New Roman" pitchFamily="18" charset="0"/>
              <a:buAutoNum type="alphaUcPeriod"/>
            </a:pPr>
            <a:r>
              <a:rPr lang="en-US" dirty="0">
                <a:latin typeface="Calibri" pitchFamily="34" charset="0"/>
              </a:rPr>
              <a:t>A license from the foreign country and a special remote station permit from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G1D05 (A) [97.7)] Page 3-2</a:t>
            </a:r>
            <a:endParaRPr lang="en-US" sz="1600" b="1" dirty="0">
              <a:solidFill>
                <a:srgbClr val="23408E"/>
              </a:solidFill>
            </a:endParaRPr>
          </a:p>
        </p:txBody>
      </p:sp>
      <p:sp>
        <p:nvSpPr>
          <p:cNvPr id="2" name="TextBox 1">
            <a:extLst>
              <a:ext uri="{FF2B5EF4-FFF2-40B4-BE49-F238E27FC236}">
                <a16:creationId xmlns:a16="http://schemas.microsoft.com/office/drawing/2014/main" xmlns="" id="{C0CA643F-62B5-36BC-AC12-E685217AC50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13</a:t>
            </a:fld>
            <a:endParaRPr lang="en-US" sz="1200" b="1" dirty="0">
              <a:solidFill>
                <a:srgbClr val="23408E"/>
              </a:solidFill>
            </a:endParaRPr>
          </a:p>
        </p:txBody>
      </p:sp>
      <p:pic>
        <p:nvPicPr>
          <p:cNvPr id="3" name="Picture 2">
            <a:extLst>
              <a:ext uri="{FF2B5EF4-FFF2-40B4-BE49-F238E27FC236}">
                <a16:creationId xmlns:a16="http://schemas.microsoft.com/office/drawing/2014/main" xmlns="" id="{32137F12-7D49-9CA4-DAFB-D3FD1D8008D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operating a station in South America by remote control over the internet from the US, what regulations apply?</a:t>
            </a:r>
          </a:p>
        </p:txBody>
      </p:sp>
      <p:sp>
        <p:nvSpPr>
          <p:cNvPr id="27650"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Those of both the remote station’s country and the FCC</a:t>
            </a:r>
          </a:p>
          <a:p>
            <a:pPr marL="457200" indent="-457200">
              <a:buFont typeface="Times New Roman" pitchFamily="18" charset="0"/>
              <a:buAutoNum type="alphaUcPeriod"/>
            </a:pPr>
            <a:r>
              <a:rPr lang="en-US" dirty="0">
                <a:latin typeface="Calibri" pitchFamily="34" charset="0"/>
              </a:rPr>
              <a:t>Those of the remote station’s country and the FCC’s third-party regulations</a:t>
            </a:r>
          </a:p>
          <a:p>
            <a:pPr marL="457200" indent="-457200">
              <a:buFont typeface="Times New Roman" pitchFamily="18" charset="0"/>
              <a:buAutoNum type="alphaUcPeriod"/>
            </a:pPr>
            <a:r>
              <a:rPr lang="en-US" dirty="0">
                <a:latin typeface="Calibri" pitchFamily="34" charset="0"/>
              </a:rPr>
              <a:t>Only those of the remote station’s country</a:t>
            </a:r>
          </a:p>
          <a:p>
            <a:pPr marL="457200" indent="-457200">
              <a:buFont typeface="Times New Roman" pitchFamily="18" charset="0"/>
              <a:buAutoNum type="alphaUcPeriod"/>
            </a:pPr>
            <a:r>
              <a:rPr lang="en-US" dirty="0">
                <a:latin typeface="Calibri" pitchFamily="34" charset="0"/>
              </a:rPr>
              <a:t>Only those of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G1D12 (C) [97.507] Page 3-5</a:t>
            </a:r>
            <a:endParaRPr lang="en-US" sz="1600" b="1" dirty="0">
              <a:solidFill>
                <a:srgbClr val="23408E"/>
              </a:solidFill>
            </a:endParaRPr>
          </a:p>
        </p:txBody>
      </p:sp>
      <p:sp>
        <p:nvSpPr>
          <p:cNvPr id="2" name="TextBox 1">
            <a:extLst>
              <a:ext uri="{FF2B5EF4-FFF2-40B4-BE49-F238E27FC236}">
                <a16:creationId xmlns:a16="http://schemas.microsoft.com/office/drawing/2014/main" xmlns="" id="{60CAD093-38E1-CFBD-96C8-DF4E28ECA7B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14</a:t>
            </a:fld>
            <a:endParaRPr lang="en-US" sz="1200" b="1" dirty="0">
              <a:solidFill>
                <a:srgbClr val="23408E"/>
              </a:solidFill>
            </a:endParaRPr>
          </a:p>
        </p:txBody>
      </p:sp>
      <p:pic>
        <p:nvPicPr>
          <p:cNvPr id="3" name="Picture 2">
            <a:extLst>
              <a:ext uri="{FF2B5EF4-FFF2-40B4-BE49-F238E27FC236}">
                <a16:creationId xmlns:a16="http://schemas.microsoft.com/office/drawing/2014/main" xmlns="" id="{334BB056-65E5-ED22-584B-A4846D9926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The frequency allocations of which ITU region apply to radio amateurs operating in North and South America?</a:t>
            </a:r>
          </a:p>
        </p:txBody>
      </p:sp>
      <p:sp>
        <p:nvSpPr>
          <p:cNvPr id="28674"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Region 4</a:t>
            </a:r>
          </a:p>
          <a:p>
            <a:pPr marL="457200" indent="-457200">
              <a:buFont typeface="Times New Roman" pitchFamily="18" charset="0"/>
              <a:buAutoNum type="alphaUcPeriod"/>
            </a:pPr>
            <a:r>
              <a:rPr lang="en-US" dirty="0">
                <a:latin typeface="Calibri" pitchFamily="34" charset="0"/>
              </a:rPr>
              <a:t>Region 3</a:t>
            </a:r>
          </a:p>
          <a:p>
            <a:pPr marL="457200" indent="-457200">
              <a:buFont typeface="Times New Roman" pitchFamily="18" charset="0"/>
              <a:buAutoNum type="alphaUcPeriod"/>
            </a:pPr>
            <a:r>
              <a:rPr lang="en-US" dirty="0">
                <a:latin typeface="Calibri" pitchFamily="34" charset="0"/>
              </a:rPr>
              <a:t>Region 2</a:t>
            </a:r>
          </a:p>
          <a:p>
            <a:pPr marL="457200" indent="-457200">
              <a:buFont typeface="Times New Roman" pitchFamily="18" charset="0"/>
              <a:buAutoNum type="alphaUcPeriod"/>
            </a:pPr>
            <a:r>
              <a:rPr lang="en-US" dirty="0">
                <a:latin typeface="Calibri" pitchFamily="34" charset="0"/>
              </a:rPr>
              <a:t>Region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G1E06 (C) [97.301, ITU Radio Regulations] Page 3-2</a:t>
            </a:r>
            <a:endParaRPr lang="en-US" sz="1600" b="1" dirty="0">
              <a:solidFill>
                <a:srgbClr val="23408E"/>
              </a:solidFill>
            </a:endParaRPr>
          </a:p>
        </p:txBody>
      </p:sp>
      <p:sp>
        <p:nvSpPr>
          <p:cNvPr id="2" name="TextBox 1">
            <a:extLst>
              <a:ext uri="{FF2B5EF4-FFF2-40B4-BE49-F238E27FC236}">
                <a16:creationId xmlns:a16="http://schemas.microsoft.com/office/drawing/2014/main" xmlns="" id="{64749405-CAC9-F3EE-E0E9-848070320D18}"/>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15</a:t>
            </a:fld>
            <a:endParaRPr lang="en-US" sz="1200" b="1" dirty="0">
              <a:solidFill>
                <a:srgbClr val="23408E"/>
              </a:solidFill>
            </a:endParaRPr>
          </a:p>
        </p:txBody>
      </p:sp>
      <p:pic>
        <p:nvPicPr>
          <p:cNvPr id="3" name="Picture 2">
            <a:extLst>
              <a:ext uri="{FF2B5EF4-FFF2-40B4-BE49-F238E27FC236}">
                <a16:creationId xmlns:a16="http://schemas.microsoft.com/office/drawing/2014/main" xmlns="" id="{61045A16-75F9-F9EF-99BB-AA594D1C37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Volunteer Monitor Program?</a:t>
            </a:r>
          </a:p>
        </p:txBody>
      </p:sp>
      <p:sp>
        <p:nvSpPr>
          <p:cNvPr id="29698"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Amateur volunteers who are formally enlisted to monitor the airwaves for rules violations</a:t>
            </a:r>
          </a:p>
          <a:p>
            <a:pPr marL="457200" indent="-457200">
              <a:buFont typeface="Times New Roman" pitchFamily="18" charset="0"/>
              <a:buAutoNum type="alphaUcPeriod"/>
            </a:pPr>
            <a:r>
              <a:rPr lang="en-US" dirty="0">
                <a:latin typeface="Calibri" pitchFamily="34" charset="0"/>
              </a:rPr>
              <a:t>Amateur volunteers who conduct amateur licensing examinations</a:t>
            </a:r>
          </a:p>
          <a:p>
            <a:pPr marL="457200" indent="-457200">
              <a:buFont typeface="Times New Roman" pitchFamily="18" charset="0"/>
              <a:buAutoNum type="alphaUcPeriod"/>
            </a:pPr>
            <a:r>
              <a:rPr lang="en-US" dirty="0">
                <a:latin typeface="Calibri" pitchFamily="34" charset="0"/>
              </a:rPr>
              <a:t>Amateur volunteers who conduct frequency coordination for amateur VHF repeaters</a:t>
            </a:r>
          </a:p>
          <a:p>
            <a:pPr marL="457200" indent="-457200">
              <a:buFont typeface="Times New Roman" pitchFamily="18" charset="0"/>
              <a:buAutoNum type="alphaUcPeriod"/>
            </a:pPr>
            <a:r>
              <a:rPr lang="en-US" dirty="0">
                <a:latin typeface="Calibri" pitchFamily="34" charset="0"/>
              </a:rPr>
              <a:t>Amateur volunteers who use their station equipment to help civil defense organizations in times of emergency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G2D01 (A) Page 3-3</a:t>
            </a:r>
            <a:endParaRPr lang="en-US" sz="1600" b="1" dirty="0">
              <a:solidFill>
                <a:srgbClr val="23408E"/>
              </a:solidFill>
            </a:endParaRPr>
          </a:p>
        </p:txBody>
      </p:sp>
      <p:sp>
        <p:nvSpPr>
          <p:cNvPr id="2" name="TextBox 1">
            <a:extLst>
              <a:ext uri="{FF2B5EF4-FFF2-40B4-BE49-F238E27FC236}">
                <a16:creationId xmlns:a16="http://schemas.microsoft.com/office/drawing/2014/main" xmlns="" id="{FA75BE47-FDD4-54C3-DB89-EEEDEF0E031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16</a:t>
            </a:fld>
            <a:endParaRPr lang="en-US" sz="1200" b="1" dirty="0">
              <a:solidFill>
                <a:srgbClr val="23408E"/>
              </a:solidFill>
            </a:endParaRPr>
          </a:p>
        </p:txBody>
      </p:sp>
      <p:pic>
        <p:nvPicPr>
          <p:cNvPr id="3" name="Picture 2">
            <a:extLst>
              <a:ext uri="{FF2B5EF4-FFF2-40B4-BE49-F238E27FC236}">
                <a16:creationId xmlns:a16="http://schemas.microsoft.com/office/drawing/2014/main" xmlns="" id="{947752D3-C39C-5A79-DB3D-C0B61453E8B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are objectives of the Volunteer Monitor Program?</a:t>
            </a:r>
          </a:p>
        </p:txBody>
      </p:sp>
      <p:sp>
        <p:nvSpPr>
          <p:cNvPr id="30722"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conduct efficient and orderly amateur licensing examinations</a:t>
            </a:r>
          </a:p>
          <a:p>
            <a:pPr marL="457200" indent="-457200">
              <a:buFont typeface="Times New Roman" pitchFamily="18" charset="0"/>
              <a:buAutoNum type="alphaUcPeriod"/>
            </a:pPr>
            <a:r>
              <a:rPr lang="en-US" dirty="0">
                <a:latin typeface="Calibri" pitchFamily="34" charset="0"/>
              </a:rPr>
              <a:t>To provide emergency and public safety communications</a:t>
            </a:r>
          </a:p>
          <a:p>
            <a:pPr marL="457200" indent="-457200">
              <a:buFont typeface="Times New Roman" pitchFamily="18" charset="0"/>
              <a:buAutoNum type="alphaUcPeriod"/>
            </a:pPr>
            <a:r>
              <a:rPr lang="en-US" dirty="0">
                <a:latin typeface="Calibri" pitchFamily="34" charset="0"/>
              </a:rPr>
              <a:t>To coordinate repeaters for efficient and orderly spectrum usage</a:t>
            </a:r>
          </a:p>
          <a:p>
            <a:pPr marL="457200" indent="-457200">
              <a:buFont typeface="Times New Roman" pitchFamily="18" charset="0"/>
              <a:buAutoNum type="alphaUcPeriod"/>
            </a:pPr>
            <a:r>
              <a:rPr lang="en-US" dirty="0">
                <a:latin typeface="Calibri" pitchFamily="34" charset="0"/>
              </a:rPr>
              <a:t>To encourage amateur radio operators to self-regulate and comply with the rules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G2D02 (D) Page 3-3</a:t>
            </a:r>
            <a:endParaRPr lang="en-US" sz="1600" b="1" dirty="0">
              <a:solidFill>
                <a:srgbClr val="23408E"/>
              </a:solidFill>
            </a:endParaRPr>
          </a:p>
        </p:txBody>
      </p:sp>
      <p:sp>
        <p:nvSpPr>
          <p:cNvPr id="2" name="TextBox 1">
            <a:extLst>
              <a:ext uri="{FF2B5EF4-FFF2-40B4-BE49-F238E27FC236}">
                <a16:creationId xmlns:a16="http://schemas.microsoft.com/office/drawing/2014/main" xmlns="" id="{524B6524-981B-D0A8-DEC1-3E6CEB1549B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17</a:t>
            </a:fld>
            <a:endParaRPr lang="en-US" sz="1200" b="1" dirty="0">
              <a:solidFill>
                <a:srgbClr val="23408E"/>
              </a:solidFill>
            </a:endParaRPr>
          </a:p>
        </p:txBody>
      </p:sp>
      <p:pic>
        <p:nvPicPr>
          <p:cNvPr id="3" name="Picture 2">
            <a:extLst>
              <a:ext uri="{FF2B5EF4-FFF2-40B4-BE49-F238E27FC236}">
                <a16:creationId xmlns:a16="http://schemas.microsoft.com/office/drawing/2014/main" xmlns="" id="{5C5C702C-C8D9-0CC7-33A4-1FFC264B68D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procedure may be used by Volunteer Monitors to localize a station whose continuous carrier is holding a repeater on in their area?</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Compare vertical and horizontal signal strengths on the input frequency</a:t>
            </a:r>
          </a:p>
          <a:p>
            <a:pPr marL="457200" indent="-457200">
              <a:buFont typeface="Times New Roman" pitchFamily="18" charset="0"/>
              <a:buAutoNum type="alphaUcPeriod"/>
            </a:pPr>
            <a:r>
              <a:rPr lang="en-US" dirty="0">
                <a:latin typeface="Calibri" pitchFamily="34" charset="0"/>
              </a:rPr>
              <a:t>Compare beam headings on the repeater input from their home locations with that of other Volunteer Monitors</a:t>
            </a:r>
          </a:p>
          <a:p>
            <a:pPr marL="457200" indent="-457200">
              <a:buFont typeface="Times New Roman" pitchFamily="18" charset="0"/>
              <a:buAutoNum type="alphaUcPeriod"/>
            </a:pPr>
            <a:r>
              <a:rPr lang="en-US" dirty="0">
                <a:latin typeface="Calibri" pitchFamily="34" charset="0"/>
              </a:rPr>
              <a:t>Compare signal strengths between the input and output of the repeater</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G2D03 (B) Page 3-3</a:t>
            </a:r>
            <a:endParaRPr lang="en-US" sz="1600" b="1" dirty="0">
              <a:solidFill>
                <a:srgbClr val="23408E"/>
              </a:solidFill>
            </a:endParaRPr>
          </a:p>
        </p:txBody>
      </p:sp>
      <p:sp>
        <p:nvSpPr>
          <p:cNvPr id="2" name="TextBox 1">
            <a:extLst>
              <a:ext uri="{FF2B5EF4-FFF2-40B4-BE49-F238E27FC236}">
                <a16:creationId xmlns:a16="http://schemas.microsoft.com/office/drawing/2014/main" xmlns="" id="{B3D5CADC-C744-C442-BA46-714F9B4B526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18</a:t>
            </a:fld>
            <a:endParaRPr lang="en-US" sz="1200" b="1" dirty="0">
              <a:solidFill>
                <a:srgbClr val="23408E"/>
              </a:solidFill>
            </a:endParaRPr>
          </a:p>
        </p:txBody>
      </p:sp>
      <p:pic>
        <p:nvPicPr>
          <p:cNvPr id="3" name="Picture 2">
            <a:extLst>
              <a:ext uri="{FF2B5EF4-FFF2-40B4-BE49-F238E27FC236}">
                <a16:creationId xmlns:a16="http://schemas.microsoft.com/office/drawing/2014/main" xmlns="" id="{5FB9A53F-550C-13F6-3950-781AAA880C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5912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609600" y="334298"/>
            <a:ext cx="10972800" cy="14096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3.2</a:t>
            </a:r>
            <a:r>
              <a:rPr lang="en-US" dirty="0"/>
              <a:t/>
            </a:r>
            <a:br>
              <a:rPr lang="en-US" dirty="0"/>
            </a:br>
            <a:r>
              <a:rPr lang="en-US" dirty="0"/>
              <a:t>Amateur Licensing Rules</a:t>
            </a:r>
          </a:p>
        </p:txBody>
      </p:sp>
      <p:sp>
        <p:nvSpPr>
          <p:cNvPr id="3" name="Content Placeholder 2"/>
          <p:cNvSpPr>
            <a:spLocks noGrp="1"/>
          </p:cNvSpPr>
          <p:nvPr>
            <p:ph idx="1"/>
          </p:nvPr>
        </p:nvSpPr>
        <p:spPr bwMode="auto">
          <a:xfrm>
            <a:off x="609600" y="2057400"/>
            <a:ext cx="10972800" cy="4492625"/>
          </a:xfrm>
          <a:noFill/>
          <a:ln>
            <a:miter lim="800000"/>
            <a:headEnd/>
            <a:tailEnd/>
          </a:ln>
        </p:spPr>
        <p:txBody>
          <a:bodyPr vert="horz" wrap="square" lIns="91440" tIns="45720" rIns="91440" bIns="45720" numCol="1" anchor="t" anchorCtr="0" compatLnSpc="1">
            <a:prstTxWarp prst="textNoShape">
              <a:avLst/>
            </a:prstTxWarp>
          </a:bodyPr>
          <a:lstStyle/>
          <a:p>
            <a:r>
              <a:rPr lang="en-US" dirty="0"/>
              <a:t>Volunteer Examiner Rules</a:t>
            </a:r>
          </a:p>
          <a:p>
            <a:pPr lvl="1"/>
            <a:r>
              <a:rPr lang="en-US" dirty="0"/>
              <a:t>Volunteer licensing program is administered by </a:t>
            </a:r>
            <a:r>
              <a:rPr lang="en-US" i="1" dirty="0">
                <a:solidFill>
                  <a:srgbClr val="C00000"/>
                </a:solidFill>
              </a:rPr>
              <a:t>Volunteer Examiner Coordinators</a:t>
            </a:r>
            <a:r>
              <a:rPr lang="en-US" dirty="0"/>
              <a:t> (VECs)</a:t>
            </a:r>
          </a:p>
          <a:p>
            <a:pPr lvl="1"/>
            <a:r>
              <a:rPr lang="en-US" dirty="0"/>
              <a:t>VECs have agreements with FCC to coordinate examinations</a:t>
            </a:r>
          </a:p>
          <a:p>
            <a:pPr lvl="1"/>
            <a:r>
              <a:rPr lang="en-US" dirty="0"/>
              <a:t>VE accreditation requirements </a:t>
            </a:r>
          </a:p>
          <a:p>
            <a:pPr lvl="2"/>
            <a:r>
              <a:rPr lang="en-US" sz="2000" dirty="0"/>
              <a:t>Be accredited by a VEC</a:t>
            </a:r>
          </a:p>
          <a:p>
            <a:pPr lvl="2"/>
            <a:r>
              <a:rPr lang="en-US" sz="2000" dirty="0"/>
              <a:t>Be at least 18 years of age</a:t>
            </a:r>
          </a:p>
          <a:p>
            <a:pPr lvl="2"/>
            <a:r>
              <a:rPr lang="en-US" sz="2000" dirty="0"/>
              <a:t>Hold a General class or higher license</a:t>
            </a:r>
          </a:p>
          <a:p>
            <a:pPr lvl="2"/>
            <a:r>
              <a:rPr lang="en-US" sz="2000" dirty="0"/>
              <a:t>Have never had your license suspended or revoked</a:t>
            </a:r>
          </a:p>
          <a:p>
            <a:pPr lvl="2"/>
            <a:r>
              <a:rPr lang="en-US" sz="2000" dirty="0"/>
              <a:t>Pass a multiple-choice, open-book exam</a:t>
            </a:r>
          </a:p>
          <a:p>
            <a:pPr lvl="2"/>
            <a:endParaRPr lang="en-US" dirty="0"/>
          </a:p>
        </p:txBody>
      </p:sp>
      <p:grpSp>
        <p:nvGrpSpPr>
          <p:cNvPr id="8" name="Group 7"/>
          <p:cNvGrpSpPr>
            <a:grpSpLocks/>
          </p:cNvGrpSpPr>
          <p:nvPr/>
        </p:nvGrpSpPr>
        <p:grpSpPr bwMode="auto">
          <a:xfrm>
            <a:off x="1458913" y="3780502"/>
            <a:ext cx="9971087" cy="2401223"/>
            <a:chOff x="1458913" y="3780598"/>
            <a:chExt cx="9971087" cy="2400532"/>
          </a:xfrm>
        </p:grpSpPr>
        <p:sp>
          <p:nvSpPr>
            <p:cNvPr id="4" name="TextBox 3"/>
            <p:cNvSpPr txBox="1"/>
            <p:nvPr/>
          </p:nvSpPr>
          <p:spPr>
            <a:xfrm>
              <a:off x="8915400" y="5257471"/>
              <a:ext cx="2514600" cy="923659"/>
            </a:xfrm>
            <a:prstGeom prst="rect">
              <a:avLst/>
            </a:prstGeom>
            <a:solidFill>
              <a:schemeClr val="accent1">
                <a:lumMod val="20000"/>
                <a:lumOff val="80000"/>
              </a:schemeClr>
            </a:solidFill>
            <a:ln>
              <a:solidFill>
                <a:schemeClr val="tx1"/>
              </a:solidFill>
            </a:ln>
          </p:spPr>
          <p:txBody>
            <a:bodyPr>
              <a:spAutoFit/>
            </a:bodyPr>
            <a:lstStyle/>
            <a:p>
              <a:pPr marL="285750" indent="-285750" fontAlgn="auto">
                <a:spcBef>
                  <a:spcPts val="0"/>
                </a:spcBef>
                <a:spcAft>
                  <a:spcPts val="0"/>
                </a:spcAft>
                <a:buFont typeface="Arial" panose="020B0604020202020204" pitchFamily="34" charset="0"/>
                <a:buChar char="•"/>
                <a:defRPr/>
              </a:pPr>
              <a:r>
                <a:rPr lang="en-US" i="1" dirty="0">
                  <a:solidFill>
                    <a:srgbClr val="0000FF"/>
                  </a:solidFill>
                  <a:latin typeface="Arial" panose="020B0604020202020204" pitchFamily="34" charset="0"/>
                  <a:cs typeface="Arial" panose="020B0604020202020204" pitchFamily="34" charset="0"/>
                </a:rPr>
                <a:t>No cost!</a:t>
              </a:r>
            </a:p>
            <a:p>
              <a:pPr marL="285750" indent="-285750" fontAlgn="auto">
                <a:spcBef>
                  <a:spcPts val="0"/>
                </a:spcBef>
                <a:spcAft>
                  <a:spcPts val="0"/>
                </a:spcAft>
                <a:buFont typeface="Arial" panose="020B0604020202020204" pitchFamily="34" charset="0"/>
                <a:buChar char="•"/>
                <a:defRPr/>
              </a:pPr>
              <a:r>
                <a:rPr lang="en-US" i="1" dirty="0">
                  <a:solidFill>
                    <a:srgbClr val="0000FF"/>
                  </a:solidFill>
                  <a:latin typeface="Arial" panose="020B0604020202020204" pitchFamily="34" charset="0"/>
                  <a:cs typeface="Arial" panose="020B0604020202020204" pitchFamily="34" charset="0"/>
                </a:rPr>
                <a:t>Allows you to administer exams</a:t>
              </a:r>
            </a:p>
          </p:txBody>
        </p:sp>
        <p:sp>
          <p:nvSpPr>
            <p:cNvPr id="5" name="Oval 4"/>
            <p:cNvSpPr/>
            <p:nvPr/>
          </p:nvSpPr>
          <p:spPr>
            <a:xfrm>
              <a:off x="1458913" y="3780598"/>
              <a:ext cx="2980740" cy="685603"/>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a:cxnSpLocks/>
              <a:stCxn id="5" idx="6"/>
              <a:endCxn id="4" idx="1"/>
            </p:cNvCxnSpPr>
            <p:nvPr/>
          </p:nvCxnSpPr>
          <p:spPr>
            <a:xfrm>
              <a:off x="4439653" y="4123399"/>
              <a:ext cx="4475747" cy="159590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xmlns="" id="{EF5EDE3A-F875-448A-5C22-6165FB90B3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1C6B9CF9-4391-FAA3-59B8-6F80D0C5F7B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Examination Rules</a:t>
            </a:r>
          </a:p>
        </p:txBody>
      </p:sp>
      <p:sp>
        <p:nvSpPr>
          <p:cNvPr id="3" name="Content Placeholder 2"/>
          <p:cNvSpPr>
            <a:spLocks noGrp="1"/>
          </p:cNvSpPr>
          <p:nvPr>
            <p:ph idx="1"/>
          </p:nvPr>
        </p:nvSpPr>
        <p:spPr bwMode="auto">
          <a:xfrm>
            <a:off x="609600" y="2362200"/>
            <a:ext cx="11353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Rules listed in FCC §97.509</a:t>
            </a:r>
          </a:p>
          <a:p>
            <a:r>
              <a:rPr lang="en-US" dirty="0"/>
              <a:t>Exams sessions coordinated by a VEC</a:t>
            </a:r>
          </a:p>
          <a:p>
            <a:r>
              <a:rPr lang="en-US" dirty="0"/>
              <a:t>Exams administered by three (3) accredited VEs</a:t>
            </a:r>
          </a:p>
          <a:p>
            <a:pPr lvl="1"/>
            <a:r>
              <a:rPr lang="en-US" dirty="0"/>
              <a:t>VEs must hold necessary license class</a:t>
            </a:r>
          </a:p>
          <a:p>
            <a:pPr lvl="2"/>
            <a:r>
              <a:rPr lang="en-US" dirty="0"/>
              <a:t>General class may administer Technician (Element 2) exams</a:t>
            </a:r>
          </a:p>
          <a:p>
            <a:pPr lvl="2"/>
            <a:r>
              <a:rPr lang="en-US" dirty="0"/>
              <a:t>Advanced class … General (Elem 3) and Technician (Elem 2)</a:t>
            </a:r>
          </a:p>
          <a:p>
            <a:pPr lvl="2"/>
            <a:r>
              <a:rPr lang="en-US" dirty="0"/>
              <a:t>Amateur Extra class … Amateur Extra (Elem 4), General (Elem 3), Tech (Elem 2)</a:t>
            </a:r>
          </a:p>
        </p:txBody>
      </p:sp>
      <p:pic>
        <p:nvPicPr>
          <p:cNvPr id="2" name="Picture 1">
            <a:extLst>
              <a:ext uri="{FF2B5EF4-FFF2-40B4-BE49-F238E27FC236}">
                <a16:creationId xmlns:a16="http://schemas.microsoft.com/office/drawing/2014/main" xmlns="" id="{0BFEEE71-2831-85A7-1579-DB95E1C394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587375" y="1069848"/>
            <a:ext cx="10972800" cy="1100265"/>
          </a:xfrm>
          <a:noFill/>
          <a:ln>
            <a:miter lim="800000"/>
            <a:headEnd/>
            <a:tailEnd/>
          </a:ln>
        </p:spPr>
        <p:txBody>
          <a:bodyPr vert="horz" wrap="square" lIns="91440" tIns="45720" rIns="91440" bIns="45720" numCol="1" anchor="t" anchorCtr="0" compatLnSpc="1">
            <a:prstTxWarp prst="textNoShape">
              <a:avLst/>
            </a:prstTxWarp>
          </a:bodyPr>
          <a:lstStyle/>
          <a:p>
            <a:r>
              <a:rPr lang="en-US" dirty="0"/>
              <a:t>Exam Rules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Those passing receive a Certificate of Successful Completion</a:t>
            </a:r>
          </a:p>
          <a:p>
            <a:r>
              <a:rPr lang="en-US" dirty="0"/>
              <a:t>CSCE good for 365 days … use the CSCE until your new license arrives from FCC (or listed in FCC database)</a:t>
            </a:r>
          </a:p>
          <a:p>
            <a:r>
              <a:rPr lang="en-US" dirty="0"/>
              <a:t>You may use </a:t>
            </a:r>
            <a:r>
              <a:rPr lang="en-US" u="sng" dirty="0">
                <a:solidFill>
                  <a:srgbClr val="C00000"/>
                </a:solidFill>
              </a:rPr>
              <a:t>all</a:t>
            </a:r>
            <a:r>
              <a:rPr lang="en-US" dirty="0"/>
              <a:t> General class privileges as soon as receive the CSCE. As long as you have a call sign in the FCC database, you don’t need to wait for the FCC update.</a:t>
            </a:r>
          </a:p>
          <a:p>
            <a:pPr lvl="1"/>
            <a:r>
              <a:rPr lang="en-US" dirty="0"/>
              <a:t>But, add an </a:t>
            </a:r>
            <a:r>
              <a:rPr lang="en-US" i="1" dirty="0">
                <a:solidFill>
                  <a:srgbClr val="C00000"/>
                </a:solidFill>
              </a:rPr>
              <a:t>indicator</a:t>
            </a:r>
            <a:r>
              <a:rPr lang="en-US" dirty="0"/>
              <a:t> to your call sign! </a:t>
            </a:r>
          </a:p>
          <a:p>
            <a:pPr lvl="2">
              <a:buClr>
                <a:schemeClr val="tx1"/>
              </a:buClr>
            </a:pPr>
            <a:r>
              <a:rPr lang="en-US" dirty="0"/>
              <a:t>Using voice, say </a:t>
            </a:r>
            <a:r>
              <a:rPr lang="en-US" i="1" dirty="0">
                <a:solidFill>
                  <a:srgbClr val="0000FF"/>
                </a:solidFill>
              </a:rPr>
              <a:t>“slash AG” </a:t>
            </a:r>
            <a:r>
              <a:rPr lang="en-US" dirty="0"/>
              <a:t>… CW or digital modes, add </a:t>
            </a:r>
            <a:r>
              <a:rPr lang="en-US" i="1" dirty="0">
                <a:solidFill>
                  <a:srgbClr val="0000FF"/>
                </a:solidFill>
              </a:rPr>
              <a:t>“/AG”</a:t>
            </a:r>
          </a:p>
        </p:txBody>
      </p:sp>
      <p:pic>
        <p:nvPicPr>
          <p:cNvPr id="2" name="Picture 1">
            <a:extLst>
              <a:ext uri="{FF2B5EF4-FFF2-40B4-BE49-F238E27FC236}">
                <a16:creationId xmlns:a16="http://schemas.microsoft.com/office/drawing/2014/main" xmlns="" id="{D01785DC-9EFA-E2C2-689A-D4D9CC1005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152400" y="1377950"/>
            <a:ext cx="34290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Sample CSCE</a:t>
            </a:r>
          </a:p>
        </p:txBody>
      </p:sp>
      <p:pic>
        <p:nvPicPr>
          <p:cNvPr id="34818" name="Picture 3"/>
          <p:cNvPicPr>
            <a:picLocks noChangeAspect="1"/>
          </p:cNvPicPr>
          <p:nvPr/>
        </p:nvPicPr>
        <p:blipFill>
          <a:blip r:embed="rId2"/>
          <a:srcRect/>
          <a:stretch>
            <a:fillRect/>
          </a:stretch>
        </p:blipFill>
        <p:spPr bwMode="auto">
          <a:xfrm>
            <a:off x="3581401" y="336048"/>
            <a:ext cx="8101262" cy="5969169"/>
          </a:xfrm>
          <a:prstGeom prst="rect">
            <a:avLst/>
          </a:prstGeom>
          <a:noFill/>
          <a:ln w="9525">
            <a:noFill/>
            <a:miter lim="800000"/>
            <a:headEnd/>
            <a:tailEnd/>
          </a:ln>
        </p:spPr>
      </p:pic>
      <p:pic>
        <p:nvPicPr>
          <p:cNvPr id="2" name="Picture 1">
            <a:extLst>
              <a:ext uri="{FF2B5EF4-FFF2-40B4-BE49-F238E27FC236}">
                <a16:creationId xmlns:a16="http://schemas.microsoft.com/office/drawing/2014/main" xmlns="" id="{54D4F780-D9DF-651C-6613-CA58255091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Credit for Previous Licenses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As of 2019, amateurs with expired licenses may receive credit for exam elements passed. Specifically …</a:t>
            </a:r>
          </a:p>
          <a:p>
            <a:pPr lvl="1"/>
            <a:r>
              <a:rPr lang="en-US" dirty="0"/>
              <a:t>If you pass Element 2 (tech) exam, and provide documentation for previously-held General, Advanced, or Amateur Extra licenses, you will be credited with having passed those written exam elements</a:t>
            </a:r>
          </a:p>
        </p:txBody>
      </p:sp>
      <p:pic>
        <p:nvPicPr>
          <p:cNvPr id="2" name="Picture 1">
            <a:extLst>
              <a:ext uri="{FF2B5EF4-FFF2-40B4-BE49-F238E27FC236}">
                <a16:creationId xmlns:a16="http://schemas.microsoft.com/office/drawing/2014/main" xmlns="" id="{B4F1D3F3-2706-CED6-F418-BE3143772F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FE2B05C0-3517-2689-B5D3-46DB53D34F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may receive partial credit for the elements represented by an expired Amateur Radio license?</a:t>
            </a:r>
          </a:p>
        </p:txBody>
      </p:sp>
      <p:sp>
        <p:nvSpPr>
          <p:cNvPr id="37890"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Times New Roman" pitchFamily="18" charset="0"/>
              <a:buAutoNum type="alphaUcPeriod"/>
            </a:pPr>
            <a:r>
              <a:rPr lang="en-US" dirty="0">
                <a:latin typeface="Calibri" pitchFamily="34" charset="0"/>
              </a:rPr>
              <a:t>Any person who can demonstrate that they once held an FCC-issued General, Advanced, or Amateur Extra class license that was not revoked by the FCC</a:t>
            </a:r>
          </a:p>
          <a:p>
            <a:pPr marL="457200" indent="-457200">
              <a:buFont typeface="Times New Roman" pitchFamily="18" charset="0"/>
              <a:buAutoNum type="alphaUcPeriod"/>
            </a:pPr>
            <a:r>
              <a:rPr lang="en-US" dirty="0">
                <a:latin typeface="Calibri" pitchFamily="34" charset="0"/>
              </a:rPr>
              <a:t>Anyone who held an FCC-issued Amateur Radio license that has been expired for not less than 5 years and not more than 15 years</a:t>
            </a:r>
          </a:p>
          <a:p>
            <a:pPr marL="457200" indent="-457200">
              <a:buFont typeface="Times New Roman" pitchFamily="18" charset="0"/>
              <a:buAutoNum type="alphaUcPeriod"/>
            </a:pPr>
            <a:r>
              <a:rPr lang="en-US" dirty="0">
                <a:latin typeface="Calibri" pitchFamily="34" charset="0"/>
              </a:rPr>
              <a:t>Any person who previously held an amateur license issued by another country, but only if that country has a current reciprocal licensing agreement with the FCC</a:t>
            </a:r>
          </a:p>
          <a:p>
            <a:pPr marL="457200" indent="-457200">
              <a:buFont typeface="Times New Roman" pitchFamily="18" charset="0"/>
              <a:buAutoNum type="alphaUcPeriod"/>
            </a:pPr>
            <a:r>
              <a:rPr lang="en-US" dirty="0">
                <a:latin typeface="Calibri" pitchFamily="34" charset="0"/>
              </a:rPr>
              <a:t>Only persons who once held an FCC issued Novice, Technician, or Technician Plus license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G1D01 (A) [97.501, 97.505(a)] Page 3-7</a:t>
            </a:r>
            <a:endParaRPr lang="en-US" sz="1600" b="1" dirty="0">
              <a:solidFill>
                <a:srgbClr val="23408E"/>
              </a:solidFill>
            </a:endParaRPr>
          </a:p>
        </p:txBody>
      </p:sp>
      <p:sp>
        <p:nvSpPr>
          <p:cNvPr id="2" name="TextBox 1">
            <a:extLst>
              <a:ext uri="{FF2B5EF4-FFF2-40B4-BE49-F238E27FC236}">
                <a16:creationId xmlns:a16="http://schemas.microsoft.com/office/drawing/2014/main" xmlns="" id="{3A4F4FDC-380A-577F-EABC-C7203999234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25</a:t>
            </a:fld>
            <a:endParaRPr lang="en-US" sz="1200" b="1" dirty="0">
              <a:solidFill>
                <a:srgbClr val="23408E"/>
              </a:solidFill>
            </a:endParaRPr>
          </a:p>
        </p:txBody>
      </p:sp>
      <p:pic>
        <p:nvPicPr>
          <p:cNvPr id="3" name="Picture 2">
            <a:extLst>
              <a:ext uri="{FF2B5EF4-FFF2-40B4-BE49-F238E27FC236}">
                <a16:creationId xmlns:a16="http://schemas.microsoft.com/office/drawing/2014/main" xmlns="" id="{4BCB890E-8B29-15C6-AD1E-B068D0B067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license examinations may you administer as an accredited Volunteer Examiner holding a General class operator license?</a:t>
            </a:r>
          </a:p>
        </p:txBody>
      </p:sp>
      <p:sp>
        <p:nvSpPr>
          <p:cNvPr id="38914"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General and Technician</a:t>
            </a:r>
          </a:p>
          <a:p>
            <a:pPr marL="457200" indent="-457200">
              <a:buFont typeface="Times New Roman" pitchFamily="18" charset="0"/>
              <a:buAutoNum type="alphaUcPeriod"/>
            </a:pPr>
            <a:r>
              <a:rPr lang="en-US" dirty="0">
                <a:latin typeface="Calibri" pitchFamily="34" charset="0"/>
              </a:rPr>
              <a:t>None, only Amateur Extra class licensees may be accredited</a:t>
            </a:r>
          </a:p>
          <a:p>
            <a:pPr marL="457200" indent="-457200">
              <a:buFont typeface="Times New Roman" pitchFamily="18" charset="0"/>
              <a:buAutoNum type="alphaUcPeriod"/>
            </a:pPr>
            <a:r>
              <a:rPr lang="en-US" dirty="0">
                <a:latin typeface="Calibri" pitchFamily="34" charset="0"/>
              </a:rPr>
              <a:t>Technician only</a:t>
            </a:r>
          </a:p>
          <a:p>
            <a:pPr marL="457200" indent="-457200">
              <a:buFont typeface="Times New Roman" pitchFamily="18" charset="0"/>
              <a:buAutoNum type="alphaUcPeriod"/>
            </a:pPr>
            <a:r>
              <a:rPr lang="en-US" dirty="0">
                <a:latin typeface="Calibri" pitchFamily="34" charset="0"/>
              </a:rPr>
              <a:t>Amateur Extra, General, and Technician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G1D02 (C) [97.509(b)(3)(i)] Page 3-5</a:t>
            </a:r>
            <a:endParaRPr lang="en-US" sz="1600" b="1" dirty="0">
              <a:solidFill>
                <a:srgbClr val="23408E"/>
              </a:solidFill>
            </a:endParaRPr>
          </a:p>
        </p:txBody>
      </p:sp>
      <p:sp>
        <p:nvSpPr>
          <p:cNvPr id="2" name="TextBox 1">
            <a:extLst>
              <a:ext uri="{FF2B5EF4-FFF2-40B4-BE49-F238E27FC236}">
                <a16:creationId xmlns:a16="http://schemas.microsoft.com/office/drawing/2014/main" xmlns="" id="{43CB1538-EB69-1886-8755-3F09F894C44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26</a:t>
            </a:fld>
            <a:endParaRPr lang="en-US" sz="1200" b="1" dirty="0">
              <a:solidFill>
                <a:srgbClr val="23408E"/>
              </a:solidFill>
            </a:endParaRPr>
          </a:p>
        </p:txBody>
      </p:sp>
      <p:pic>
        <p:nvPicPr>
          <p:cNvPr id="3" name="Picture 2">
            <a:extLst>
              <a:ext uri="{FF2B5EF4-FFF2-40B4-BE49-F238E27FC236}">
                <a16:creationId xmlns:a16="http://schemas.microsoft.com/office/drawing/2014/main" xmlns="" id="{AA855725-705C-1156-2695-48C8F1AB78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band segments may you operate if you are a Technician class operator and have an unexpired Certificate of Successful Completion of Examination (CSCE) for General</a:t>
            </a:r>
            <a:br>
              <a:rPr lang="en-US" dirty="0">
                <a:solidFill>
                  <a:srgbClr val="23408E"/>
                </a:solidFill>
                <a:latin typeface="Calibri" pitchFamily="34" charset="0"/>
              </a:rPr>
            </a:br>
            <a:r>
              <a:rPr lang="en-US" dirty="0">
                <a:solidFill>
                  <a:srgbClr val="23408E"/>
                </a:solidFill>
                <a:latin typeface="Calibri" pitchFamily="34" charset="0"/>
              </a:rPr>
              <a:t>class privileges?</a:t>
            </a:r>
          </a:p>
        </p:txBody>
      </p:sp>
      <p:sp>
        <p:nvSpPr>
          <p:cNvPr id="39938"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the Technician band segments until your upgrade is posted in the FCC database</a:t>
            </a:r>
          </a:p>
          <a:p>
            <a:pPr marL="457200" indent="-457200">
              <a:buFont typeface="Times New Roman" pitchFamily="18" charset="0"/>
              <a:buAutoNum type="alphaUcPeriod"/>
            </a:pPr>
            <a:r>
              <a:rPr lang="en-US" dirty="0">
                <a:latin typeface="Calibri" pitchFamily="34" charset="0"/>
              </a:rPr>
              <a:t>Only on the Technician band segments until you have a receipt for the FCC application fee payment</a:t>
            </a:r>
          </a:p>
          <a:p>
            <a:pPr marL="457200" indent="-457200">
              <a:buFont typeface="Times New Roman" pitchFamily="18" charset="0"/>
              <a:buAutoNum type="alphaUcPeriod"/>
            </a:pPr>
            <a:r>
              <a:rPr lang="en-US" dirty="0">
                <a:latin typeface="Calibri" pitchFamily="34" charset="0"/>
              </a:rPr>
              <a:t>On any General or Technician class band segment</a:t>
            </a:r>
          </a:p>
          <a:p>
            <a:pPr marL="457200" indent="-457200">
              <a:buFont typeface="Times New Roman" pitchFamily="18" charset="0"/>
              <a:buAutoNum type="alphaUcPeriod"/>
            </a:pPr>
            <a:r>
              <a:rPr lang="en-US" dirty="0">
                <a:latin typeface="Calibri" pitchFamily="34" charset="0"/>
              </a:rPr>
              <a:t>On any General or Technician class band segment except 30 meters and 60 meters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G1D03 (C) [97.9(b)] Page 3-7</a:t>
            </a:r>
            <a:endParaRPr lang="en-US" sz="1600" b="1" dirty="0">
              <a:solidFill>
                <a:srgbClr val="23408E"/>
              </a:solidFill>
            </a:endParaRPr>
          </a:p>
        </p:txBody>
      </p:sp>
      <p:sp>
        <p:nvSpPr>
          <p:cNvPr id="2" name="TextBox 1">
            <a:extLst>
              <a:ext uri="{FF2B5EF4-FFF2-40B4-BE49-F238E27FC236}">
                <a16:creationId xmlns:a16="http://schemas.microsoft.com/office/drawing/2014/main" xmlns="" id="{55BA3511-8907-333F-E72D-F7F32213C84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27</a:t>
            </a:fld>
            <a:endParaRPr lang="en-US" sz="1200" b="1" dirty="0">
              <a:solidFill>
                <a:srgbClr val="23408E"/>
              </a:solidFill>
            </a:endParaRPr>
          </a:p>
        </p:txBody>
      </p:sp>
      <p:pic>
        <p:nvPicPr>
          <p:cNvPr id="3" name="Picture 2">
            <a:extLst>
              <a:ext uri="{FF2B5EF4-FFF2-40B4-BE49-F238E27FC236}">
                <a16:creationId xmlns:a16="http://schemas.microsoft.com/office/drawing/2014/main" xmlns="" id="{BD92C5B7-659B-3D63-DD6D-C107C5A2DA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must observe the administration of a Technician class license examination?</a:t>
            </a:r>
          </a:p>
        </p:txBody>
      </p:sp>
      <p:sp>
        <p:nvSpPr>
          <p:cNvPr id="40962"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At least three Volunteer Examiners of General class or higher</a:t>
            </a:r>
          </a:p>
          <a:p>
            <a:pPr marL="457200" indent="-457200">
              <a:buFont typeface="Times New Roman" pitchFamily="18" charset="0"/>
              <a:buAutoNum type="alphaUcPeriod"/>
            </a:pPr>
            <a:r>
              <a:rPr lang="en-US" dirty="0">
                <a:latin typeface="Calibri" pitchFamily="34" charset="0"/>
              </a:rPr>
              <a:t>At least two Volunteer Examiners of General class or higher</a:t>
            </a:r>
          </a:p>
          <a:p>
            <a:pPr marL="457200" indent="-457200">
              <a:buFont typeface="Times New Roman" pitchFamily="18" charset="0"/>
              <a:buAutoNum type="alphaUcPeriod"/>
            </a:pPr>
            <a:r>
              <a:rPr lang="en-US" dirty="0">
                <a:latin typeface="Calibri" pitchFamily="34" charset="0"/>
              </a:rPr>
              <a:t>At least two Volunteer Examiners of Technician class or higher</a:t>
            </a:r>
          </a:p>
          <a:p>
            <a:pPr marL="457200" indent="-457200">
              <a:buFont typeface="Times New Roman" pitchFamily="18" charset="0"/>
              <a:buAutoNum type="alphaUcPeriod"/>
            </a:pPr>
            <a:r>
              <a:rPr lang="en-US" dirty="0">
                <a:latin typeface="Calibri" pitchFamily="34" charset="0"/>
              </a:rPr>
              <a:t>At least three Volunteer Examiners of Technician class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G1D04 (A) [97.509(3)(i)(c)] Page 3-5</a:t>
            </a:r>
            <a:endParaRPr lang="en-US" sz="1600" b="1" dirty="0">
              <a:solidFill>
                <a:srgbClr val="23408E"/>
              </a:solidFill>
            </a:endParaRPr>
          </a:p>
        </p:txBody>
      </p:sp>
      <p:sp>
        <p:nvSpPr>
          <p:cNvPr id="2" name="TextBox 1">
            <a:extLst>
              <a:ext uri="{FF2B5EF4-FFF2-40B4-BE49-F238E27FC236}">
                <a16:creationId xmlns:a16="http://schemas.microsoft.com/office/drawing/2014/main" xmlns="" id="{9CC80F56-4D65-46C2-FC33-47C246A717F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28</a:t>
            </a:fld>
            <a:endParaRPr lang="en-US" sz="1200" b="1" dirty="0">
              <a:solidFill>
                <a:srgbClr val="23408E"/>
              </a:solidFill>
            </a:endParaRPr>
          </a:p>
        </p:txBody>
      </p:sp>
      <p:pic>
        <p:nvPicPr>
          <p:cNvPr id="3" name="Picture 2">
            <a:extLst>
              <a:ext uri="{FF2B5EF4-FFF2-40B4-BE49-F238E27FC236}">
                <a16:creationId xmlns:a16="http://schemas.microsoft.com/office/drawing/2014/main" xmlns="" id="{9BD7935D-03DC-B261-9010-AD394155F4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Until an upgrade to General class is shown in the FCC database, when must a Technician licensee identify with “AG” after their call sign?</a:t>
            </a:r>
          </a:p>
        </p:txBody>
      </p:sp>
      <p:sp>
        <p:nvSpPr>
          <p:cNvPr id="43010"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Whenever they operate using General class frequency privileges</a:t>
            </a:r>
          </a:p>
          <a:p>
            <a:pPr marL="457200" indent="-457200">
              <a:buFont typeface="Times New Roman" pitchFamily="18" charset="0"/>
              <a:buAutoNum type="alphaUcPeriod"/>
            </a:pPr>
            <a:r>
              <a:rPr lang="en-US" dirty="0">
                <a:latin typeface="Calibri" pitchFamily="34" charset="0"/>
              </a:rPr>
              <a:t>Whenever they operate on any amateur frequency</a:t>
            </a:r>
          </a:p>
          <a:p>
            <a:pPr marL="457200" indent="-457200">
              <a:buFont typeface="Times New Roman" pitchFamily="18" charset="0"/>
              <a:buAutoNum type="alphaUcPeriod"/>
            </a:pPr>
            <a:r>
              <a:rPr lang="en-US" dirty="0">
                <a:latin typeface="Calibri" pitchFamily="34" charset="0"/>
              </a:rPr>
              <a:t>Whenever they operate using Technician frequency privileges</a:t>
            </a:r>
          </a:p>
          <a:p>
            <a:pPr marL="457200" indent="-457200">
              <a:buFont typeface="Times New Roman" pitchFamily="18" charset="0"/>
              <a:buAutoNum type="alphaUcPeriod"/>
            </a:pPr>
            <a:r>
              <a:rPr lang="en-US" dirty="0">
                <a:latin typeface="Calibri" pitchFamily="34" charset="0"/>
              </a:rPr>
              <a:t>A special identifier is not required if their General class license application has been filed with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G1D06 (A) [97.119(f) (2)] Page 3-7</a:t>
            </a:r>
            <a:endParaRPr lang="en-US" sz="1600" b="1" dirty="0">
              <a:solidFill>
                <a:srgbClr val="23408E"/>
              </a:solidFill>
            </a:endParaRPr>
          </a:p>
        </p:txBody>
      </p:sp>
      <p:sp>
        <p:nvSpPr>
          <p:cNvPr id="2" name="TextBox 1">
            <a:extLst>
              <a:ext uri="{FF2B5EF4-FFF2-40B4-BE49-F238E27FC236}">
                <a16:creationId xmlns:a16="http://schemas.microsoft.com/office/drawing/2014/main" xmlns="" id="{516224CF-1CA6-81EB-E445-09C93F0ADBD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29</a:t>
            </a:fld>
            <a:endParaRPr lang="en-US" sz="1200" b="1" dirty="0">
              <a:solidFill>
                <a:srgbClr val="23408E"/>
              </a:solidFill>
            </a:endParaRPr>
          </a:p>
        </p:txBody>
      </p:sp>
      <p:pic>
        <p:nvPicPr>
          <p:cNvPr id="3" name="Picture 2">
            <a:extLst>
              <a:ext uri="{FF2B5EF4-FFF2-40B4-BE49-F238E27FC236}">
                <a16:creationId xmlns:a16="http://schemas.microsoft.com/office/drawing/2014/main" xmlns="" id="{0933C59F-E425-9ADE-1E89-3818A993C7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828800"/>
            <a:ext cx="10972800" cy="3810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3 Part 1 of 1</a:t>
            </a:r>
            <a:r>
              <a:rPr lang="en-US" dirty="0"/>
              <a:t/>
            </a:r>
            <a:br>
              <a:rPr lang="en-US" dirty="0"/>
            </a:br>
            <a:r>
              <a:rPr lang="en-US" dirty="0"/>
              <a:t/>
            </a:r>
            <a:br>
              <a:rPr lang="en-US" dirty="0"/>
            </a:br>
            <a:r>
              <a:rPr lang="en-US" dirty="0"/>
              <a:t>ARRL General Class</a:t>
            </a:r>
            <a:br>
              <a:rPr lang="en-US" dirty="0"/>
            </a:br>
            <a:r>
              <a:rPr lang="en-US" dirty="0"/>
              <a:t>Sections 3.1, 3.2, 3.3, 3.4</a:t>
            </a:r>
            <a:br>
              <a:rPr lang="en-US" dirty="0"/>
            </a:br>
            <a:r>
              <a:rPr lang="en-US" dirty="0"/>
              <a:t/>
            </a:r>
            <a:br>
              <a:rPr lang="en-US" dirty="0"/>
            </a:br>
            <a:r>
              <a:rPr lang="en-US" sz="3600" dirty="0"/>
              <a:t>Regulatory Agencies, Amateur Licensing Rules, Control Operator Privileges &amp; Rules, Technical Rules &amp; Standards</a:t>
            </a:r>
          </a:p>
        </p:txBody>
      </p:sp>
      <p:pic>
        <p:nvPicPr>
          <p:cNvPr id="2" name="Picture 1">
            <a:extLst>
              <a:ext uri="{FF2B5EF4-FFF2-40B4-BE49-F238E27FC236}">
                <a16:creationId xmlns:a16="http://schemas.microsoft.com/office/drawing/2014/main" xmlns="" id="{C1D61745-1E89-5CE2-4218-2D75F103FAA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Volunteer Examiners are accredited by what organization?</a:t>
            </a:r>
          </a:p>
        </p:txBody>
      </p:sp>
      <p:sp>
        <p:nvSpPr>
          <p:cNvPr id="44034"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Federal Communications Commission</a:t>
            </a:r>
          </a:p>
          <a:p>
            <a:pPr marL="457200" indent="-457200">
              <a:buFont typeface="Times New Roman" pitchFamily="18" charset="0"/>
              <a:buAutoNum type="alphaUcPeriod"/>
            </a:pPr>
            <a:r>
              <a:rPr lang="en-US" dirty="0">
                <a:latin typeface="Calibri" pitchFamily="34" charset="0"/>
              </a:rPr>
              <a:t>The Universal Licensing System</a:t>
            </a:r>
          </a:p>
          <a:p>
            <a:pPr marL="457200" indent="-457200">
              <a:buFont typeface="Times New Roman" pitchFamily="18" charset="0"/>
              <a:buAutoNum type="alphaUcPeriod"/>
            </a:pPr>
            <a:r>
              <a:rPr lang="en-US" dirty="0">
                <a:latin typeface="Calibri" pitchFamily="34" charset="0"/>
              </a:rPr>
              <a:t>A Volunteer Examiner Coordinator</a:t>
            </a:r>
          </a:p>
          <a:p>
            <a:pPr marL="457200" indent="-457200">
              <a:buFont typeface="Times New Roman" pitchFamily="18" charset="0"/>
              <a:buAutoNum type="alphaUcPeriod"/>
            </a:pPr>
            <a:r>
              <a:rPr lang="en-US" dirty="0">
                <a:latin typeface="Calibri" pitchFamily="34" charset="0"/>
              </a:rPr>
              <a:t>The Wireless Telecommunications Bureau</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G1D07 (C) [97.509(b)(1)] Page 3-4</a:t>
            </a:r>
            <a:endParaRPr lang="en-US" sz="1600" b="1" dirty="0">
              <a:solidFill>
                <a:srgbClr val="23408E"/>
              </a:solidFill>
            </a:endParaRPr>
          </a:p>
        </p:txBody>
      </p:sp>
      <p:sp>
        <p:nvSpPr>
          <p:cNvPr id="2" name="TextBox 1">
            <a:extLst>
              <a:ext uri="{FF2B5EF4-FFF2-40B4-BE49-F238E27FC236}">
                <a16:creationId xmlns:a16="http://schemas.microsoft.com/office/drawing/2014/main" xmlns="" id="{05B32275-ABB4-4D7D-12BA-2FD499388DD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30</a:t>
            </a:fld>
            <a:endParaRPr lang="en-US" sz="1200" b="1" dirty="0">
              <a:solidFill>
                <a:srgbClr val="23408E"/>
              </a:solidFill>
            </a:endParaRPr>
          </a:p>
        </p:txBody>
      </p:sp>
      <p:pic>
        <p:nvPicPr>
          <p:cNvPr id="3" name="Picture 2">
            <a:extLst>
              <a:ext uri="{FF2B5EF4-FFF2-40B4-BE49-F238E27FC236}">
                <a16:creationId xmlns:a16="http://schemas.microsoft.com/office/drawing/2014/main" xmlns="" id="{D9D4D450-9EDF-AE4D-E020-6E390C4974F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criteria must be met for a non-U.S. citizen to be an accredited Volunteer Examiner?</a:t>
            </a:r>
          </a:p>
        </p:txBody>
      </p:sp>
      <p:sp>
        <p:nvSpPr>
          <p:cNvPr id="45058"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person must be a resident of the U.S. for a minimum of 5 years</a:t>
            </a:r>
          </a:p>
          <a:p>
            <a:pPr marL="457200" indent="-457200">
              <a:buFont typeface="Times New Roman" pitchFamily="18" charset="0"/>
              <a:buAutoNum type="alphaUcPeriod"/>
            </a:pPr>
            <a:r>
              <a:rPr lang="en-US" dirty="0">
                <a:latin typeface="Calibri" pitchFamily="34" charset="0"/>
              </a:rPr>
              <a:t>The person must hold an FCC granted Amateur Radio license of General class or above</a:t>
            </a:r>
          </a:p>
          <a:p>
            <a:pPr marL="457200" indent="-457200">
              <a:buFont typeface="Times New Roman" pitchFamily="18" charset="0"/>
              <a:buAutoNum type="alphaUcPeriod"/>
            </a:pPr>
            <a:r>
              <a:rPr lang="en-US" dirty="0">
                <a:latin typeface="Calibri" pitchFamily="34" charset="0"/>
              </a:rPr>
              <a:t>The person’s home citizenship must be in ITU region 2</a:t>
            </a:r>
          </a:p>
          <a:p>
            <a:pPr marL="457200" indent="-457200">
              <a:buFont typeface="Times New Roman" pitchFamily="18" charset="0"/>
              <a:buAutoNum type="alphaUcPeriod"/>
            </a:pPr>
            <a:r>
              <a:rPr lang="en-US" dirty="0">
                <a:latin typeface="Calibri" pitchFamily="34" charset="0"/>
              </a:rPr>
              <a:t>None of these choices is correct; a non-U.S. citizen cannot be a Volunteer Examiner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G1D08 (B) [97.509(b)(3)] Page 3-4</a:t>
            </a:r>
            <a:endParaRPr lang="en-US" sz="1600" b="1" dirty="0">
              <a:solidFill>
                <a:srgbClr val="23408E"/>
              </a:solidFill>
            </a:endParaRPr>
          </a:p>
        </p:txBody>
      </p:sp>
      <p:sp>
        <p:nvSpPr>
          <p:cNvPr id="2" name="TextBox 1">
            <a:extLst>
              <a:ext uri="{FF2B5EF4-FFF2-40B4-BE49-F238E27FC236}">
                <a16:creationId xmlns:a16="http://schemas.microsoft.com/office/drawing/2014/main" xmlns="" id="{BE147982-2A0F-40AF-A45B-910912A086B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31</a:t>
            </a:fld>
            <a:endParaRPr lang="en-US" sz="1200" b="1" dirty="0">
              <a:solidFill>
                <a:srgbClr val="23408E"/>
              </a:solidFill>
            </a:endParaRPr>
          </a:p>
        </p:txBody>
      </p:sp>
      <p:pic>
        <p:nvPicPr>
          <p:cNvPr id="3" name="Picture 2">
            <a:extLst>
              <a:ext uri="{FF2B5EF4-FFF2-40B4-BE49-F238E27FC236}">
                <a16:creationId xmlns:a16="http://schemas.microsoft.com/office/drawing/2014/main" xmlns="" id="{257D0158-5B2A-C359-7541-2C95D644D6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long is a Certificate of Successful Completion of Examination (CSCE) valid for exam element credit?</a:t>
            </a:r>
          </a:p>
        </p:txBody>
      </p:sp>
      <p:sp>
        <p:nvSpPr>
          <p:cNvPr id="46082"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30 days</a:t>
            </a:r>
          </a:p>
          <a:p>
            <a:pPr marL="457200" indent="-457200">
              <a:buFont typeface="Times New Roman" pitchFamily="18" charset="0"/>
              <a:buAutoNum type="alphaUcPeriod"/>
            </a:pPr>
            <a:r>
              <a:rPr lang="en-US" dirty="0">
                <a:latin typeface="Calibri" pitchFamily="34" charset="0"/>
              </a:rPr>
              <a:t>180 days</a:t>
            </a:r>
          </a:p>
          <a:p>
            <a:pPr marL="457200" indent="-457200">
              <a:buFont typeface="Times New Roman" pitchFamily="18" charset="0"/>
              <a:buAutoNum type="alphaUcPeriod"/>
            </a:pPr>
            <a:r>
              <a:rPr lang="en-US" dirty="0">
                <a:latin typeface="Calibri" pitchFamily="34" charset="0"/>
              </a:rPr>
              <a:t>365 days</a:t>
            </a:r>
          </a:p>
          <a:p>
            <a:pPr marL="457200" indent="-457200">
              <a:buFont typeface="Times New Roman" pitchFamily="18" charset="0"/>
              <a:buAutoNum type="alphaUcPeriod"/>
            </a:pPr>
            <a:r>
              <a:rPr lang="en-US" dirty="0">
                <a:latin typeface="Calibri" pitchFamily="34" charset="0"/>
              </a:rPr>
              <a:t>For as long as your current license is valid</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G1D09 (C) [97.9(b)] Page 3-7</a:t>
            </a:r>
            <a:endParaRPr lang="en-US" sz="1600" b="1" dirty="0">
              <a:solidFill>
                <a:srgbClr val="23408E"/>
              </a:solidFill>
            </a:endParaRPr>
          </a:p>
        </p:txBody>
      </p:sp>
      <p:sp>
        <p:nvSpPr>
          <p:cNvPr id="2" name="TextBox 1">
            <a:extLst>
              <a:ext uri="{FF2B5EF4-FFF2-40B4-BE49-F238E27FC236}">
                <a16:creationId xmlns:a16="http://schemas.microsoft.com/office/drawing/2014/main" xmlns="" id="{9570C74A-D474-1CF2-230F-601341DC340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32</a:t>
            </a:fld>
            <a:endParaRPr lang="en-US" sz="1200" b="1" dirty="0">
              <a:solidFill>
                <a:srgbClr val="23408E"/>
              </a:solidFill>
            </a:endParaRPr>
          </a:p>
        </p:txBody>
      </p:sp>
      <p:pic>
        <p:nvPicPr>
          <p:cNvPr id="3" name="Picture 2">
            <a:extLst>
              <a:ext uri="{FF2B5EF4-FFF2-40B4-BE49-F238E27FC236}">
                <a16:creationId xmlns:a16="http://schemas.microsoft.com/office/drawing/2014/main" xmlns="" id="{D2F9E120-D3E6-03EE-ED8D-2703260425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minimum age that one must be to qualify as an accredited Volunteer Examiner?</a:t>
            </a:r>
          </a:p>
        </p:txBody>
      </p:sp>
      <p:sp>
        <p:nvSpPr>
          <p:cNvPr id="47106"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16 years</a:t>
            </a:r>
          </a:p>
          <a:p>
            <a:pPr marL="457200" indent="-457200">
              <a:buFont typeface="Times New Roman" pitchFamily="18" charset="0"/>
              <a:buAutoNum type="alphaUcPeriod"/>
            </a:pPr>
            <a:r>
              <a:rPr lang="en-US" dirty="0">
                <a:latin typeface="Calibri" pitchFamily="34" charset="0"/>
              </a:rPr>
              <a:t>18 years</a:t>
            </a:r>
          </a:p>
          <a:p>
            <a:pPr marL="457200" indent="-457200">
              <a:buFont typeface="Times New Roman" pitchFamily="18" charset="0"/>
              <a:buAutoNum type="alphaUcPeriod"/>
            </a:pPr>
            <a:r>
              <a:rPr lang="en-US" dirty="0">
                <a:latin typeface="Calibri" pitchFamily="34" charset="0"/>
              </a:rPr>
              <a:t>21 years</a:t>
            </a:r>
          </a:p>
          <a:p>
            <a:pPr marL="457200" indent="-457200">
              <a:buFont typeface="Times New Roman" pitchFamily="18" charset="0"/>
              <a:buAutoNum type="alphaUcPeriod"/>
            </a:pPr>
            <a:r>
              <a:rPr lang="en-US" dirty="0">
                <a:latin typeface="Calibri" pitchFamily="34" charset="0"/>
              </a:rPr>
              <a:t>There is no age limit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G1D10 (B) [97.509(b) (2)] Page 3-4</a:t>
            </a:r>
            <a:endParaRPr lang="en-US" sz="1600" b="1" dirty="0">
              <a:solidFill>
                <a:srgbClr val="23408E"/>
              </a:solidFill>
            </a:endParaRPr>
          </a:p>
        </p:txBody>
      </p:sp>
      <p:sp>
        <p:nvSpPr>
          <p:cNvPr id="2" name="TextBox 1">
            <a:extLst>
              <a:ext uri="{FF2B5EF4-FFF2-40B4-BE49-F238E27FC236}">
                <a16:creationId xmlns:a16="http://schemas.microsoft.com/office/drawing/2014/main" xmlns="" id="{3CE87CD2-BE3B-0438-003B-C6CF5832B8D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33</a:t>
            </a:fld>
            <a:endParaRPr lang="en-US" sz="1200" b="1" dirty="0">
              <a:solidFill>
                <a:srgbClr val="23408E"/>
              </a:solidFill>
            </a:endParaRPr>
          </a:p>
        </p:txBody>
      </p:sp>
      <p:pic>
        <p:nvPicPr>
          <p:cNvPr id="3" name="Picture 2">
            <a:extLst>
              <a:ext uri="{FF2B5EF4-FFF2-40B4-BE49-F238E27FC236}">
                <a16:creationId xmlns:a16="http://schemas.microsoft.com/office/drawing/2014/main" xmlns="" id="{99AF32CB-C6A3-26DF-0672-9A3957E1D9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action is required to obtain a new General class license after a previously held license has expired and the two-year grace period has passed?</a:t>
            </a:r>
          </a:p>
        </p:txBody>
      </p:sp>
      <p:sp>
        <p:nvSpPr>
          <p:cNvPr id="48130" name="Text Placeholder 2"/>
          <p:cNvSpPr>
            <a:spLocks noGrp="1"/>
          </p:cNvSpPr>
          <p:nvPr>
            <p:ph type="body" idx="1"/>
          </p:nvPr>
        </p:nvSpPr>
        <p:spPr bwMode="auto">
          <a:xfrm>
            <a:off x="609600" y="3429000"/>
            <a:ext cx="10972800" cy="2697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Times New Roman" pitchFamily="18" charset="0"/>
              <a:buAutoNum type="alphaUcPeriod"/>
            </a:pPr>
            <a:r>
              <a:rPr lang="en-US" dirty="0">
                <a:latin typeface="Calibri" pitchFamily="34" charset="0"/>
              </a:rPr>
              <a:t>They must have a letter from the FCC showing they once held an amateur or commercial license</a:t>
            </a:r>
          </a:p>
          <a:p>
            <a:pPr marL="457200" indent="-457200">
              <a:buFont typeface="Times New Roman" pitchFamily="18" charset="0"/>
              <a:buAutoNum type="alphaUcPeriod"/>
            </a:pPr>
            <a:r>
              <a:rPr lang="en-US" dirty="0">
                <a:latin typeface="Calibri" pitchFamily="34" charset="0"/>
              </a:rPr>
              <a:t>There are no requirements other than being able to show a copy of the expired license</a:t>
            </a:r>
          </a:p>
          <a:p>
            <a:pPr marL="457200" indent="-457200">
              <a:buFont typeface="Times New Roman" pitchFamily="18" charset="0"/>
              <a:buAutoNum type="alphaUcPeriod"/>
            </a:pPr>
            <a:r>
              <a:rPr lang="en-US" dirty="0">
                <a:latin typeface="Calibri" pitchFamily="34" charset="0"/>
              </a:rPr>
              <a:t>Contact the FCC to have the license reinstated</a:t>
            </a:r>
          </a:p>
          <a:p>
            <a:pPr marL="457200" indent="-457200">
              <a:buFont typeface="Times New Roman" pitchFamily="18" charset="0"/>
              <a:buAutoNum type="alphaUcPeriod"/>
            </a:pPr>
            <a:r>
              <a:rPr lang="en-US" dirty="0">
                <a:latin typeface="Calibri" pitchFamily="34" charset="0"/>
              </a:rPr>
              <a:t>The applicant must show proof of the appropriate expired license grant and pass the current Element 2 exam</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G1D11 (D) [97.505] Page 3-7</a:t>
            </a:r>
            <a:endParaRPr lang="en-US" sz="1600" b="1" dirty="0">
              <a:solidFill>
                <a:srgbClr val="23408E"/>
              </a:solidFill>
            </a:endParaRPr>
          </a:p>
        </p:txBody>
      </p:sp>
      <p:sp>
        <p:nvSpPr>
          <p:cNvPr id="2" name="TextBox 1">
            <a:extLst>
              <a:ext uri="{FF2B5EF4-FFF2-40B4-BE49-F238E27FC236}">
                <a16:creationId xmlns:a16="http://schemas.microsoft.com/office/drawing/2014/main" xmlns="" id="{2E0EDF95-6573-2B57-6866-1780FC877A9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34</a:t>
            </a:fld>
            <a:endParaRPr lang="en-US" sz="1200" b="1" dirty="0">
              <a:solidFill>
                <a:srgbClr val="23408E"/>
              </a:solidFill>
            </a:endParaRPr>
          </a:p>
        </p:txBody>
      </p:sp>
      <p:pic>
        <p:nvPicPr>
          <p:cNvPr id="3" name="Picture 2">
            <a:extLst>
              <a:ext uri="{FF2B5EF4-FFF2-40B4-BE49-F238E27FC236}">
                <a16:creationId xmlns:a16="http://schemas.microsoft.com/office/drawing/2014/main" xmlns="" id="{B5A623F5-4E65-F49E-AFA9-5C2F7BAF9F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609600" y="307975"/>
            <a:ext cx="10972800" cy="16732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5400" b="1" dirty="0"/>
              <a:t>Section 3.3</a:t>
            </a:r>
            <a:r>
              <a:rPr lang="en-US" dirty="0"/>
              <a:t/>
            </a:r>
            <a:br>
              <a:rPr lang="en-US" dirty="0"/>
            </a:br>
            <a:r>
              <a:rPr lang="en-US" dirty="0"/>
              <a:t>Control Operator Privileges &amp; Rules</a:t>
            </a:r>
          </a:p>
        </p:txBody>
      </p:sp>
      <p:pic>
        <p:nvPicPr>
          <p:cNvPr id="2" name="Picture 1">
            <a:extLst>
              <a:ext uri="{FF2B5EF4-FFF2-40B4-BE49-F238E27FC236}">
                <a16:creationId xmlns:a16="http://schemas.microsoft.com/office/drawing/2014/main" xmlns="" id="{7B0AA0BD-EE7D-C03D-F545-A67272C3F1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5" name="Content Placeholder 4">
            <a:extLst>
              <a:ext uri="{FF2B5EF4-FFF2-40B4-BE49-F238E27FC236}">
                <a16:creationId xmlns:a16="http://schemas.microsoft.com/office/drawing/2014/main" xmlns="" id="{C0A27EC8-C89E-5342-F791-0940A4261949}"/>
              </a:ext>
            </a:extLst>
          </p:cNvPr>
          <p:cNvSpPr>
            <a:spLocks noGrp="1"/>
          </p:cNvSpPr>
          <p:nvPr>
            <p:ph idx="1"/>
          </p:nvPr>
        </p:nvSpPr>
        <p:spPr>
          <a:xfrm>
            <a:off x="530352" y="1825625"/>
            <a:ext cx="10972800" cy="4351338"/>
          </a:xfrm>
        </p:spPr>
        <p:txBody>
          <a:bodyPr>
            <a:normAutofit/>
          </a:bodyPr>
          <a:lstStyle/>
          <a:p>
            <a:r>
              <a:rPr lang="en-US" dirty="0"/>
              <a:t>With so many new privileges, keep a reference handy (next slide)</a:t>
            </a:r>
          </a:p>
          <a:p>
            <a:pPr lvl="1"/>
            <a:r>
              <a:rPr lang="en-US" sz="2000" dirty="0"/>
              <a:t>When you tune bands, check to make sure you’re within the proper segment before transmitting (</a:t>
            </a:r>
            <a:r>
              <a:rPr lang="en-US" sz="2000" i="1" dirty="0">
                <a:solidFill>
                  <a:srgbClr val="C00000"/>
                </a:solidFill>
              </a:rPr>
              <a:t>several questions on this</a:t>
            </a:r>
            <a:r>
              <a:rPr lang="en-US" sz="2000" dirty="0"/>
              <a:t>)</a:t>
            </a:r>
          </a:p>
          <a:p>
            <a:r>
              <a:rPr lang="en-US" dirty="0"/>
              <a:t>Generals have FULL privileges on 160, 60, 30, 17, 12, and 10 meters</a:t>
            </a:r>
          </a:p>
          <a:p>
            <a:pPr lvl="1"/>
            <a:r>
              <a:rPr lang="en-US" dirty="0"/>
              <a:t>There are portions of 80, 40, 20, and 15 meters where Generals cannot transmit</a:t>
            </a:r>
          </a:p>
          <a:p>
            <a:r>
              <a:rPr lang="en-US" dirty="0"/>
              <a:t>Repeater operation on HF is limited on 10 meters from 29.6 to 29.7 MHz</a:t>
            </a:r>
          </a:p>
          <a:p>
            <a:r>
              <a:rPr lang="en-US" dirty="0"/>
              <a:t>Two HF bands have special regulations …</a:t>
            </a:r>
          </a:p>
          <a:p>
            <a:pPr lvl="1"/>
            <a:r>
              <a:rPr lang="en-US" sz="2000" dirty="0"/>
              <a:t>60 meters only permit </a:t>
            </a:r>
            <a:r>
              <a:rPr lang="en-US" sz="2000" i="1" dirty="0">
                <a:solidFill>
                  <a:srgbClr val="C00000"/>
                </a:solidFill>
              </a:rPr>
              <a:t>channelized operation </a:t>
            </a:r>
            <a:r>
              <a:rPr lang="en-US" sz="2000" dirty="0"/>
              <a:t>on USB, CW, and certain digital modes with power limit of 100 V ERP (effective radiated power)</a:t>
            </a:r>
          </a:p>
          <a:p>
            <a:pPr lvl="1"/>
            <a:r>
              <a:rPr lang="en-US" sz="2000" dirty="0"/>
              <a:t>30 meters permit only CW, RTTY, and data signals with limit of 200 W PEP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7"/>
          <p:cNvSpPr txBox="1">
            <a:spLocks noChangeArrowheads="1"/>
          </p:cNvSpPr>
          <p:nvPr/>
        </p:nvSpPr>
        <p:spPr bwMode="auto">
          <a:xfrm>
            <a:off x="9448800" y="1752600"/>
            <a:ext cx="2514600" cy="1477328"/>
          </a:xfrm>
          <a:prstGeom prst="rect">
            <a:avLst/>
          </a:prstGeom>
          <a:noFill/>
          <a:ln w="9525">
            <a:noFill/>
            <a:miter lim="800000"/>
            <a:headEnd/>
            <a:tailEnd/>
          </a:ln>
        </p:spPr>
        <p:txBody>
          <a:bodyPr>
            <a:spAutoFit/>
          </a:bodyPr>
          <a:lstStyle/>
          <a:p>
            <a:r>
              <a:rPr lang="en-US" dirty="0"/>
              <a:t>FREQUENCY PRIVILEGES</a:t>
            </a:r>
          </a:p>
          <a:p>
            <a:endParaRPr lang="en-US" dirty="0"/>
          </a:p>
          <a:p>
            <a:r>
              <a:rPr lang="en-US" dirty="0">
                <a:solidFill>
                  <a:srgbClr val="0000FF"/>
                </a:solidFill>
              </a:rPr>
              <a:t>www.arrl.org/graphical-frequency-allocations</a:t>
            </a:r>
          </a:p>
        </p:txBody>
      </p:sp>
      <p:pic>
        <p:nvPicPr>
          <p:cNvPr id="3" name="Picture 2">
            <a:extLst>
              <a:ext uri="{FF2B5EF4-FFF2-40B4-BE49-F238E27FC236}">
                <a16:creationId xmlns:a16="http://schemas.microsoft.com/office/drawing/2014/main" xmlns="" id="{20BD4842-7E24-E45E-3ACF-832702E0D4D9}"/>
              </a:ext>
            </a:extLst>
          </p:cNvPr>
          <p:cNvPicPr>
            <a:picLocks noChangeAspect="1"/>
          </p:cNvPicPr>
          <p:nvPr/>
        </p:nvPicPr>
        <p:blipFill>
          <a:blip r:embed="rId2"/>
          <a:stretch>
            <a:fillRect/>
          </a:stretch>
        </p:blipFill>
        <p:spPr>
          <a:xfrm>
            <a:off x="0" y="0"/>
            <a:ext cx="8952252"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82616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Control Operator Privileges &amp; Rules (cont.)</a:t>
            </a:r>
          </a:p>
        </p:txBody>
      </p:sp>
      <p:sp>
        <p:nvSpPr>
          <p:cNvPr id="3" name="Content Placeholder 2"/>
          <p:cNvSpPr>
            <a:spLocks noGrp="1"/>
          </p:cNvSpPr>
          <p:nvPr>
            <p:ph idx="1"/>
          </p:nvPr>
        </p:nvSpPr>
        <p:spPr bwMode="auto">
          <a:xfrm>
            <a:off x="609600" y="1981200"/>
            <a:ext cx="10972800" cy="44561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In some bands, amateurs share access with other services</a:t>
            </a:r>
          </a:p>
          <a:p>
            <a:pPr lvl="1"/>
            <a:r>
              <a:rPr lang="en-US" sz="2300" dirty="0"/>
              <a:t>Called </a:t>
            </a:r>
            <a:r>
              <a:rPr lang="en-US" sz="2300" i="1" dirty="0">
                <a:solidFill>
                  <a:srgbClr val="C00000"/>
                </a:solidFill>
              </a:rPr>
              <a:t>secondary amateur allocations</a:t>
            </a:r>
            <a:r>
              <a:rPr lang="en-US" sz="2300" dirty="0"/>
              <a:t> (</a:t>
            </a:r>
            <a:r>
              <a:rPr lang="en-US" sz="2300" i="1" dirty="0">
                <a:solidFill>
                  <a:srgbClr val="C00000"/>
                </a:solidFill>
              </a:rPr>
              <a:t>primary services </a:t>
            </a:r>
            <a:r>
              <a:rPr lang="en-US" sz="2300" dirty="0"/>
              <a:t>have priority); the amateur station must clear the frequency</a:t>
            </a:r>
          </a:p>
          <a:p>
            <a:pPr lvl="1"/>
            <a:r>
              <a:rPr lang="en-US" sz="2300" dirty="0"/>
              <a:t>Hams are not allowed to contact the primary service</a:t>
            </a:r>
          </a:p>
          <a:p>
            <a:pPr lvl="2"/>
            <a:r>
              <a:rPr lang="en-US" sz="2000" dirty="0"/>
              <a:t>Example: Hams share part of the 13-cm spectrum with Wi-Fi channels, but amateurs may not communicate with unlicensed Wi-Fi stations</a:t>
            </a:r>
          </a:p>
          <a:p>
            <a:r>
              <a:rPr lang="en-US" sz="2800" dirty="0"/>
              <a:t>Amateurs are required to take special steps to mitigate interference in the following circumstances …</a:t>
            </a:r>
          </a:p>
          <a:p>
            <a:pPr lvl="1"/>
            <a:r>
              <a:rPr lang="en-US" sz="2300" dirty="0"/>
              <a:t>Operating within one mile of an FCC Monitoring Station</a:t>
            </a:r>
          </a:p>
          <a:p>
            <a:pPr lvl="1"/>
            <a:r>
              <a:rPr lang="en-US" sz="2300" dirty="0"/>
              <a:t>Transmitting spread spectrum (SS) emissions</a:t>
            </a:r>
          </a:p>
          <a:p>
            <a:pPr lvl="1"/>
            <a:r>
              <a:rPr lang="en-US" sz="2300" dirty="0"/>
              <a:t>Using a band where the Amateur Service is secondary</a:t>
            </a:r>
          </a:p>
          <a:p>
            <a:pPr lvl="1"/>
            <a:endParaRPr lang="en-US" dirty="0"/>
          </a:p>
        </p:txBody>
      </p:sp>
      <p:pic>
        <p:nvPicPr>
          <p:cNvPr id="2" name="Picture 1">
            <a:extLst>
              <a:ext uri="{FF2B5EF4-FFF2-40B4-BE49-F238E27FC236}">
                <a16:creationId xmlns:a16="http://schemas.microsoft.com/office/drawing/2014/main" xmlns="" id="{ACFC7E2B-EBD9-F3CC-520F-7F5EBB5147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587375" y="95514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Beacons</a:t>
            </a:r>
          </a:p>
        </p:txBody>
      </p:sp>
      <p:sp>
        <p:nvSpPr>
          <p:cNvPr id="52226" name="Content Placeholder 2"/>
          <p:cNvSpPr>
            <a:spLocks noGrp="1"/>
          </p:cNvSpPr>
          <p:nvPr>
            <p:ph idx="1"/>
          </p:nvPr>
        </p:nvSpPr>
        <p:spPr bwMode="auto">
          <a:xfrm>
            <a:off x="609600" y="1825243"/>
            <a:ext cx="11201400" cy="43799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Used for observation of propagation and reception and related activities</a:t>
            </a:r>
          </a:p>
          <a:p>
            <a:r>
              <a:rPr lang="en-US" sz="2800" dirty="0"/>
              <a:t>Useful on HF, VHF, and UHF bands</a:t>
            </a:r>
          </a:p>
          <a:p>
            <a:r>
              <a:rPr lang="en-US" sz="2800" dirty="0"/>
              <a:t>Beacon rules contained in §97.203 … most important ones …</a:t>
            </a:r>
          </a:p>
          <a:p>
            <a:pPr lvl="1"/>
            <a:r>
              <a:rPr lang="en-US" sz="2600" dirty="0"/>
              <a:t>No more than one signal in the same band from a single location</a:t>
            </a:r>
          </a:p>
          <a:p>
            <a:pPr lvl="1"/>
            <a:r>
              <a:rPr lang="en-US" sz="2600" dirty="0"/>
              <a:t>Limited to 100 W PEP output</a:t>
            </a:r>
          </a:p>
          <a:p>
            <a:r>
              <a:rPr lang="en-US" sz="2800" dirty="0"/>
              <a:t>Only HF band where automatically controlled beacons can operate: 28.2 to 28.3 MHz </a:t>
            </a:r>
          </a:p>
          <a:p>
            <a:r>
              <a:rPr lang="en-US" sz="2800" dirty="0"/>
              <a:t>Avoid transmitting on international beacon frequencies operated by Northern California DX Foundation (</a:t>
            </a:r>
            <a:r>
              <a:rPr lang="en-US" sz="2800" dirty="0">
                <a:solidFill>
                  <a:srgbClr val="0000FF"/>
                </a:solidFill>
                <a:hlinkClick r:id="rId2">
                  <a:extLst>
                    <a:ext uri="{A12FA001-AC4F-418D-AE19-62706E023703}">
                      <ahyp:hlinkClr xmlns:ahyp="http://schemas.microsoft.com/office/drawing/2018/hyperlinkcolor" xmlns="" val="tx"/>
                    </a:ext>
                  </a:extLst>
                </a:hlinkClick>
              </a:rPr>
              <a:t>www.ncdxf.org</a:t>
            </a:r>
            <a:r>
              <a:rPr lang="en-US" sz="2800" dirty="0"/>
              <a:t>)</a:t>
            </a:r>
          </a:p>
          <a:p>
            <a:endParaRPr lang="en-US" sz="2800" dirty="0"/>
          </a:p>
          <a:p>
            <a:endParaRPr lang="en-US" sz="2800" dirty="0"/>
          </a:p>
        </p:txBody>
      </p:sp>
      <p:pic>
        <p:nvPicPr>
          <p:cNvPr id="2" name="Picture 1">
            <a:extLst>
              <a:ext uri="{FF2B5EF4-FFF2-40B4-BE49-F238E27FC236}">
                <a16:creationId xmlns:a16="http://schemas.microsoft.com/office/drawing/2014/main" xmlns="" id="{13CC9304-7018-5477-303F-E6698F5065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226">
                                            <p:txEl>
                                              <p:pRg st="3" end="3"/>
                                            </p:txEl>
                                          </p:spTgt>
                                        </p:tgtEl>
                                        <p:attrNameLst>
                                          <p:attrName>style.visibility</p:attrName>
                                        </p:attrNameLst>
                                      </p:cBhvr>
                                      <p:to>
                                        <p:strVal val="visible"/>
                                      </p:to>
                                    </p:set>
                                    <p:anim calcmode="lin" valueType="num">
                                      <p:cBhvr additive="base">
                                        <p:cTn id="23"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226">
                                            <p:txEl>
                                              <p:pRg st="4" end="4"/>
                                            </p:txEl>
                                          </p:spTgt>
                                        </p:tgtEl>
                                        <p:attrNameLst>
                                          <p:attrName>style.visibility</p:attrName>
                                        </p:attrNameLst>
                                      </p:cBhvr>
                                      <p:to>
                                        <p:strVal val="visible"/>
                                      </p:to>
                                    </p:set>
                                    <p:anim calcmode="lin" valueType="num">
                                      <p:cBhvr additive="base">
                                        <p:cTn id="27" dur="5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2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2226">
                                            <p:txEl>
                                              <p:pRg st="5" end="5"/>
                                            </p:txEl>
                                          </p:spTgt>
                                        </p:tgtEl>
                                        <p:attrNameLst>
                                          <p:attrName>style.visibility</p:attrName>
                                        </p:attrNameLst>
                                      </p:cBhvr>
                                      <p:to>
                                        <p:strVal val="visible"/>
                                      </p:to>
                                    </p:set>
                                    <p:anim calcmode="lin" valueType="num">
                                      <p:cBhvr additive="base">
                                        <p:cTn id="33" dur="500" fill="hold"/>
                                        <p:tgtEl>
                                          <p:spTgt spid="5222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2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2226">
                                            <p:txEl>
                                              <p:pRg st="6" end="6"/>
                                            </p:txEl>
                                          </p:spTgt>
                                        </p:tgtEl>
                                        <p:attrNameLst>
                                          <p:attrName>style.visibility</p:attrName>
                                        </p:attrNameLst>
                                      </p:cBhvr>
                                      <p:to>
                                        <p:strVal val="visible"/>
                                      </p:to>
                                    </p:set>
                                    <p:anim calcmode="lin" valueType="num">
                                      <p:cBhvr additive="base">
                                        <p:cTn id="39" dur="500" fill="hold"/>
                                        <p:tgtEl>
                                          <p:spTgt spid="5222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22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587375" y="219456"/>
            <a:ext cx="10972800" cy="1264857"/>
          </a:xfrm>
          <a:noFill/>
          <a:ln>
            <a:miter lim="800000"/>
            <a:headEnd/>
            <a:tailEnd/>
          </a:ln>
        </p:spPr>
        <p:txBody>
          <a:bodyPr vert="horz" wrap="square" lIns="91440" tIns="45720" rIns="91440" bIns="45720" numCol="1" anchor="t" anchorCtr="0" compatLnSpc="1">
            <a:prstTxWarp prst="textNoShape">
              <a:avLst/>
            </a:prstTxWarp>
          </a:bodyPr>
          <a:lstStyle/>
          <a:p>
            <a:r>
              <a:rPr lang="en-US" dirty="0"/>
              <a:t>Summary of Amateur HF Bands (Table 3.2)</a:t>
            </a:r>
          </a:p>
        </p:txBody>
      </p:sp>
      <p:graphicFrame>
        <p:nvGraphicFramePr>
          <p:cNvPr id="4" name="Table 4"/>
          <p:cNvGraphicFramePr>
            <a:graphicFrameLocks noGrp="1"/>
          </p:cNvGraphicFramePr>
          <p:nvPr>
            <p:ph idx="1"/>
            <p:extLst>
              <p:ext uri="{D42A27DB-BD31-4B8C-83A1-F6EECF244321}">
                <p14:modId xmlns:p14="http://schemas.microsoft.com/office/powerpoint/2010/main" xmlns="" val="3990149630"/>
              </p:ext>
            </p:extLst>
          </p:nvPr>
        </p:nvGraphicFramePr>
        <p:xfrm>
          <a:off x="1219200" y="971550"/>
          <a:ext cx="99060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gridCol w="7010400">
                  <a:extLst>
                    <a:ext uri="{9D8B030D-6E8A-4147-A177-3AD203B41FA5}">
                      <a16:colId xmlns:a16="http://schemas.microsoft.com/office/drawing/2014/main" xmlns="" val="20001"/>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WAVELENGTH (meters)</a:t>
                      </a:r>
                    </a:p>
                  </a:txBody>
                  <a:tcPr/>
                </a:tc>
                <a:tc>
                  <a:txBody>
                    <a:bodyPr/>
                    <a:lstStyle/>
                    <a:p>
                      <a:r>
                        <a:rPr lang="en-US" dirty="0">
                          <a:solidFill>
                            <a:schemeClr val="bg1"/>
                          </a:solidFill>
                          <a:latin typeface="Arial" panose="020B0604020202020204" pitchFamily="34" charset="0"/>
                          <a:cs typeface="Arial" panose="020B0604020202020204" pitchFamily="34" charset="0"/>
                        </a:rPr>
                        <a:t>FREQUENCY (MHz)</a:t>
                      </a:r>
                    </a:p>
                  </a:txBody>
                  <a:tcPr/>
                </a:tc>
                <a:extLst>
                  <a:ext uri="{0D108BD9-81ED-4DB2-BD59-A6C34878D82A}">
                    <a16:rowId xmlns:a16="http://schemas.microsoft.com/office/drawing/2014/main" xmlns="" val="10000"/>
                  </a:ext>
                </a:extLst>
              </a:tr>
              <a:tr h="370840">
                <a:tc>
                  <a:txBody>
                    <a:bodyPr/>
                    <a:lstStyle/>
                    <a:p>
                      <a:r>
                        <a:rPr lang="en-US" dirty="0">
                          <a:latin typeface="Arial" panose="020B0604020202020204" pitchFamily="34" charset="0"/>
                          <a:cs typeface="Arial" panose="020B0604020202020204" pitchFamily="34" charset="0"/>
                        </a:rPr>
                        <a:t>160</a:t>
                      </a:r>
                    </a:p>
                  </a:txBody>
                  <a:tcPr/>
                </a:tc>
                <a:tc>
                  <a:txBody>
                    <a:bodyPr/>
                    <a:lstStyle/>
                    <a:p>
                      <a:r>
                        <a:rPr lang="en-US" dirty="0">
                          <a:latin typeface="Arial" panose="020B0604020202020204" pitchFamily="34" charset="0"/>
                          <a:cs typeface="Arial" panose="020B0604020202020204" pitchFamily="34" charset="0"/>
                        </a:rPr>
                        <a:t>1.800 – 2.00</a:t>
                      </a:r>
                    </a:p>
                  </a:txBody>
                  <a:tcPr/>
                </a:tc>
                <a:extLst>
                  <a:ext uri="{0D108BD9-81ED-4DB2-BD59-A6C34878D82A}">
                    <a16:rowId xmlns:a16="http://schemas.microsoft.com/office/drawing/2014/main" xmlns="" val="10001"/>
                  </a:ext>
                </a:extLst>
              </a:tr>
              <a:tr h="370840">
                <a:tc>
                  <a:txBody>
                    <a:bodyPr/>
                    <a:lstStyle/>
                    <a:p>
                      <a:r>
                        <a:rPr lang="en-US" dirty="0">
                          <a:latin typeface="Arial" panose="020B0604020202020204" pitchFamily="34" charset="0"/>
                          <a:cs typeface="Arial" panose="020B0604020202020204" pitchFamily="34" charset="0"/>
                        </a:rPr>
                        <a:t>80 and 75</a:t>
                      </a:r>
                    </a:p>
                  </a:txBody>
                  <a:tcPr/>
                </a:tc>
                <a:tc>
                  <a:txBody>
                    <a:bodyPr/>
                    <a:lstStyle/>
                    <a:p>
                      <a:r>
                        <a:rPr lang="en-US" dirty="0">
                          <a:latin typeface="Arial" panose="020B0604020202020204" pitchFamily="34" charset="0"/>
                          <a:cs typeface="Arial" panose="020B0604020202020204" pitchFamily="34" charset="0"/>
                        </a:rPr>
                        <a:t>3.500 – 3.600 and 3.600 – 4.000</a:t>
                      </a:r>
                    </a:p>
                  </a:txBody>
                  <a:tcPr/>
                </a:tc>
                <a:extLst>
                  <a:ext uri="{0D108BD9-81ED-4DB2-BD59-A6C34878D82A}">
                    <a16:rowId xmlns:a16="http://schemas.microsoft.com/office/drawing/2014/main" xmlns="" val="10002"/>
                  </a:ext>
                </a:extLst>
              </a:tr>
              <a:tr h="370840">
                <a:tc>
                  <a:txBody>
                    <a:bodyPr/>
                    <a:lstStyle/>
                    <a:p>
                      <a:r>
                        <a:rPr lang="en-US" dirty="0">
                          <a:latin typeface="Arial" panose="020B0604020202020204" pitchFamily="34" charset="0"/>
                          <a:cs typeface="Arial" panose="020B0604020202020204" pitchFamily="34" charset="0"/>
                        </a:rPr>
                        <a:t>60</a:t>
                      </a:r>
                    </a:p>
                  </a:txBody>
                  <a:tcPr/>
                </a:tc>
                <a:tc>
                  <a:txBody>
                    <a:bodyPr/>
                    <a:lstStyle/>
                    <a:p>
                      <a:r>
                        <a:rPr lang="en-US" dirty="0">
                          <a:latin typeface="Arial" panose="020B0604020202020204" pitchFamily="34" charset="0"/>
                          <a:cs typeface="Arial" panose="020B0604020202020204" pitchFamily="34" charset="0"/>
                        </a:rPr>
                        <a:t>5.3305, 5.3465, 5.3570, and 5.4035 (USB carrier frequency)</a:t>
                      </a:r>
                    </a:p>
                  </a:txBody>
                  <a:tcPr/>
                </a:tc>
                <a:extLst>
                  <a:ext uri="{0D108BD9-81ED-4DB2-BD59-A6C34878D82A}">
                    <a16:rowId xmlns:a16="http://schemas.microsoft.com/office/drawing/2014/main" xmlns="" val="10003"/>
                  </a:ext>
                </a:extLst>
              </a:tr>
              <a:tr h="370840">
                <a:tc>
                  <a:txBody>
                    <a:bodyPr/>
                    <a:lstStyle/>
                    <a:p>
                      <a:r>
                        <a:rPr lang="en-US" dirty="0">
                          <a:latin typeface="Arial" panose="020B0604020202020204" pitchFamily="34" charset="0"/>
                          <a:cs typeface="Arial" panose="020B0604020202020204" pitchFamily="34" charset="0"/>
                        </a:rPr>
                        <a:t>40</a:t>
                      </a:r>
                    </a:p>
                  </a:txBody>
                  <a:tcPr/>
                </a:tc>
                <a:tc>
                  <a:txBody>
                    <a:bodyPr/>
                    <a:lstStyle/>
                    <a:p>
                      <a:r>
                        <a:rPr lang="en-US" dirty="0">
                          <a:latin typeface="Arial" panose="020B0604020202020204" pitchFamily="34" charset="0"/>
                          <a:cs typeface="Arial" panose="020B0604020202020204" pitchFamily="34" charset="0"/>
                        </a:rPr>
                        <a:t>7.000 – 7.300</a:t>
                      </a:r>
                    </a:p>
                  </a:txBody>
                  <a:tcPr/>
                </a:tc>
                <a:extLst>
                  <a:ext uri="{0D108BD9-81ED-4DB2-BD59-A6C34878D82A}">
                    <a16:rowId xmlns:a16="http://schemas.microsoft.com/office/drawing/2014/main" xmlns="" val="10004"/>
                  </a:ext>
                </a:extLst>
              </a:tr>
              <a:tr h="370840">
                <a:tc>
                  <a:txBody>
                    <a:bodyPr/>
                    <a:lstStyle/>
                    <a:p>
                      <a:r>
                        <a:rPr lang="en-US" dirty="0">
                          <a:latin typeface="Arial" panose="020B0604020202020204" pitchFamily="34" charset="0"/>
                          <a:cs typeface="Arial" panose="020B0604020202020204" pitchFamily="34" charset="0"/>
                        </a:rPr>
                        <a:t>30</a:t>
                      </a:r>
                    </a:p>
                  </a:txBody>
                  <a:tcPr/>
                </a:tc>
                <a:tc>
                  <a:txBody>
                    <a:bodyPr/>
                    <a:lstStyle/>
                    <a:p>
                      <a:r>
                        <a:rPr lang="en-US" dirty="0">
                          <a:latin typeface="Arial" panose="020B0604020202020204" pitchFamily="34" charset="0"/>
                          <a:cs typeface="Arial" panose="020B0604020202020204" pitchFamily="34" charset="0"/>
                        </a:rPr>
                        <a:t>10.100 – 10.150</a:t>
                      </a:r>
                    </a:p>
                  </a:txBody>
                  <a:tcPr/>
                </a:tc>
                <a:extLst>
                  <a:ext uri="{0D108BD9-81ED-4DB2-BD59-A6C34878D82A}">
                    <a16:rowId xmlns:a16="http://schemas.microsoft.com/office/drawing/2014/main" xmlns="" val="10005"/>
                  </a:ext>
                </a:extLst>
              </a:tr>
              <a:tr h="370840">
                <a:tc>
                  <a:txBody>
                    <a:bodyPr/>
                    <a:lstStyle/>
                    <a:p>
                      <a:r>
                        <a:rPr lang="en-US" dirty="0">
                          <a:latin typeface="Arial" panose="020B0604020202020204" pitchFamily="34" charset="0"/>
                          <a:cs typeface="Arial" panose="020B0604020202020204" pitchFamily="34" charset="0"/>
                        </a:rPr>
                        <a:t>20</a:t>
                      </a:r>
                    </a:p>
                  </a:txBody>
                  <a:tcPr/>
                </a:tc>
                <a:tc>
                  <a:txBody>
                    <a:bodyPr/>
                    <a:lstStyle/>
                    <a:p>
                      <a:r>
                        <a:rPr lang="en-US" dirty="0">
                          <a:latin typeface="Arial" panose="020B0604020202020204" pitchFamily="34" charset="0"/>
                          <a:cs typeface="Arial" panose="020B0604020202020204" pitchFamily="34" charset="0"/>
                        </a:rPr>
                        <a:t>14.000 – 14.350</a:t>
                      </a:r>
                    </a:p>
                  </a:txBody>
                  <a:tcPr/>
                </a:tc>
                <a:extLst>
                  <a:ext uri="{0D108BD9-81ED-4DB2-BD59-A6C34878D82A}">
                    <a16:rowId xmlns:a16="http://schemas.microsoft.com/office/drawing/2014/main" xmlns="" val="10006"/>
                  </a:ext>
                </a:extLst>
              </a:tr>
              <a:tr h="370840">
                <a:tc>
                  <a:txBody>
                    <a:bodyPr/>
                    <a:lstStyle/>
                    <a:p>
                      <a:r>
                        <a:rPr lang="en-US" dirty="0">
                          <a:latin typeface="Arial" panose="020B0604020202020204" pitchFamily="34" charset="0"/>
                          <a:cs typeface="Arial" panose="020B0604020202020204" pitchFamily="34" charset="0"/>
                        </a:rPr>
                        <a:t>17</a:t>
                      </a:r>
                    </a:p>
                  </a:txBody>
                  <a:tcPr/>
                </a:tc>
                <a:tc>
                  <a:txBody>
                    <a:bodyPr/>
                    <a:lstStyle/>
                    <a:p>
                      <a:r>
                        <a:rPr lang="en-US" dirty="0">
                          <a:latin typeface="Arial" panose="020B0604020202020204" pitchFamily="34" charset="0"/>
                          <a:cs typeface="Arial" panose="020B0604020202020204" pitchFamily="34" charset="0"/>
                        </a:rPr>
                        <a:t>18.068 – 18.168</a:t>
                      </a:r>
                    </a:p>
                  </a:txBody>
                  <a:tcPr/>
                </a:tc>
                <a:extLst>
                  <a:ext uri="{0D108BD9-81ED-4DB2-BD59-A6C34878D82A}">
                    <a16:rowId xmlns:a16="http://schemas.microsoft.com/office/drawing/2014/main" xmlns="" val="10007"/>
                  </a:ext>
                </a:extLst>
              </a:tr>
              <a:tr h="370840">
                <a:tc>
                  <a:txBody>
                    <a:bodyPr/>
                    <a:lstStyle/>
                    <a:p>
                      <a:r>
                        <a:rPr lang="en-US" dirty="0">
                          <a:latin typeface="Arial" panose="020B0604020202020204" pitchFamily="34" charset="0"/>
                          <a:cs typeface="Arial" panose="020B0604020202020204" pitchFamily="34" charset="0"/>
                        </a:rPr>
                        <a:t>15</a:t>
                      </a:r>
                    </a:p>
                  </a:txBody>
                  <a:tcPr/>
                </a:tc>
                <a:tc>
                  <a:txBody>
                    <a:bodyPr/>
                    <a:lstStyle/>
                    <a:p>
                      <a:r>
                        <a:rPr lang="en-US" dirty="0">
                          <a:latin typeface="Arial" panose="020B0604020202020204" pitchFamily="34" charset="0"/>
                          <a:cs typeface="Arial" panose="020B0604020202020204" pitchFamily="34" charset="0"/>
                        </a:rPr>
                        <a:t>21.000 – 21.450</a:t>
                      </a:r>
                    </a:p>
                  </a:txBody>
                  <a:tcPr/>
                </a:tc>
                <a:extLst>
                  <a:ext uri="{0D108BD9-81ED-4DB2-BD59-A6C34878D82A}">
                    <a16:rowId xmlns:a16="http://schemas.microsoft.com/office/drawing/2014/main" xmlns="" val="10008"/>
                  </a:ext>
                </a:extLst>
              </a:tr>
              <a:tr h="370840">
                <a:tc>
                  <a:txBody>
                    <a:bodyPr/>
                    <a:lstStyle/>
                    <a:p>
                      <a:r>
                        <a:rPr lang="en-US" dirty="0">
                          <a:latin typeface="Arial" panose="020B0604020202020204" pitchFamily="34" charset="0"/>
                          <a:cs typeface="Arial" panose="020B0604020202020204" pitchFamily="34" charset="0"/>
                        </a:rPr>
                        <a:t>12</a:t>
                      </a:r>
                    </a:p>
                  </a:txBody>
                  <a:tcPr/>
                </a:tc>
                <a:tc>
                  <a:txBody>
                    <a:bodyPr/>
                    <a:lstStyle/>
                    <a:p>
                      <a:r>
                        <a:rPr lang="en-US" dirty="0">
                          <a:latin typeface="Arial" panose="020B0604020202020204" pitchFamily="34" charset="0"/>
                          <a:cs typeface="Arial" panose="020B0604020202020204" pitchFamily="34" charset="0"/>
                        </a:rPr>
                        <a:t>24.890 – 24.990</a:t>
                      </a:r>
                    </a:p>
                  </a:txBody>
                  <a:tcPr/>
                </a:tc>
                <a:extLst>
                  <a:ext uri="{0D108BD9-81ED-4DB2-BD59-A6C34878D82A}">
                    <a16:rowId xmlns:a16="http://schemas.microsoft.com/office/drawing/2014/main" xmlns="" val="10009"/>
                  </a:ext>
                </a:extLst>
              </a:tr>
              <a:tr h="370840">
                <a:tc>
                  <a:txBody>
                    <a:bodyPr/>
                    <a:lstStyle/>
                    <a:p>
                      <a:r>
                        <a:rPr lang="en-US" dirty="0">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28.000 – 29.700</a:t>
                      </a:r>
                    </a:p>
                  </a:txBody>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457200" y="5505450"/>
            <a:ext cx="10668000" cy="584200"/>
          </a:xfrm>
          <a:prstGeom prst="rect">
            <a:avLst/>
          </a:prstGeom>
          <a:solidFill>
            <a:schemeClr val="bg2">
              <a:lumMod val="40000"/>
              <a:lumOff val="60000"/>
            </a:schemeClr>
          </a:solidFill>
          <a:ln>
            <a:solidFill>
              <a:schemeClr val="tx1"/>
            </a:solidFill>
          </a:ln>
        </p:spPr>
        <p:txBody>
          <a:bodyPr>
            <a:spAutoFit/>
          </a:bodyPr>
          <a:lstStyle/>
          <a:p>
            <a:pPr fontAlgn="auto">
              <a:spcBef>
                <a:spcPts val="0"/>
              </a:spcBef>
              <a:spcAft>
                <a:spcPts val="0"/>
              </a:spcAft>
              <a:defRPr/>
            </a:pPr>
            <a:r>
              <a:rPr lang="en-US" sz="1600" i="1" dirty="0">
                <a:solidFill>
                  <a:srgbClr val="C00000"/>
                </a:solidFill>
                <a:latin typeface="Arial" panose="020B0604020202020204" pitchFamily="34" charset="0"/>
                <a:cs typeface="Arial" panose="020B0604020202020204" pitchFamily="34" charset="0"/>
              </a:rPr>
              <a:t>NOTE: On 60 meters, CW, and digital emissions must be centered 1.5 kHz above the carrier frequencies indicated above. Only one signal at a time is permitted on any channel.</a:t>
            </a:r>
          </a:p>
        </p:txBody>
      </p:sp>
      <p:pic>
        <p:nvPicPr>
          <p:cNvPr id="2" name="Picture 1">
            <a:extLst>
              <a:ext uri="{FF2B5EF4-FFF2-40B4-BE49-F238E27FC236}">
                <a16:creationId xmlns:a16="http://schemas.microsoft.com/office/drawing/2014/main" xmlns="" id="{C51A9009-A683-8A70-3DB7-A7B33FB721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533400" y="633663"/>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3.1</a:t>
            </a:r>
            <a:r>
              <a:rPr lang="en-US" dirty="0"/>
              <a:t/>
            </a:r>
            <a:br>
              <a:rPr lang="en-US" dirty="0"/>
            </a:br>
            <a:r>
              <a:rPr lang="en-US" dirty="0"/>
              <a:t>Regulatory Agencies</a:t>
            </a:r>
          </a:p>
        </p:txBody>
      </p:sp>
      <p:sp>
        <p:nvSpPr>
          <p:cNvPr id="3" name="Content Placeholder 2"/>
          <p:cNvSpPr>
            <a:spLocks noGrp="1"/>
          </p:cNvSpPr>
          <p:nvPr>
            <p:ph idx="1"/>
          </p:nvPr>
        </p:nvSpPr>
        <p:spPr bwMode="auto">
          <a:xfrm>
            <a:off x="381000" y="2289175"/>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ITU: International Telecommunication Union</a:t>
            </a:r>
          </a:p>
          <a:p>
            <a:pPr lvl="1"/>
            <a:r>
              <a:rPr lang="en-US" dirty="0"/>
              <a:t>Responsible for all international radio regulations</a:t>
            </a:r>
          </a:p>
          <a:p>
            <a:pPr lvl="2"/>
            <a:r>
              <a:rPr lang="en-US" dirty="0"/>
              <a:t>Each country decides how to administer &amp; implement regulations</a:t>
            </a:r>
          </a:p>
          <a:p>
            <a:pPr lvl="2"/>
            <a:r>
              <a:rPr lang="en-US" dirty="0"/>
              <a:t>Countries may impose additional regulations (as long as they don’t conflict with ITU rules)</a:t>
            </a:r>
          </a:p>
          <a:p>
            <a:pPr lvl="1"/>
            <a:r>
              <a:rPr lang="en-US" dirty="0"/>
              <a:t>3 administrative regions (next slide)</a:t>
            </a:r>
          </a:p>
          <a:p>
            <a:pPr lvl="1"/>
            <a:r>
              <a:rPr lang="en-US" dirty="0"/>
              <a:t>Individual regions have their greatest effect on amateurs in frequency allocations, and individual country allocations can also vary</a:t>
            </a:r>
          </a:p>
          <a:p>
            <a:pPr lvl="1"/>
            <a:endParaRPr lang="en-US" dirty="0"/>
          </a:p>
        </p:txBody>
      </p:sp>
      <p:pic>
        <p:nvPicPr>
          <p:cNvPr id="2" name="Picture 1">
            <a:extLst>
              <a:ext uri="{FF2B5EF4-FFF2-40B4-BE49-F238E27FC236}">
                <a16:creationId xmlns:a16="http://schemas.microsoft.com/office/drawing/2014/main" xmlns="" id="{4ADE86C1-BF45-9854-B357-F956618255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4E683BF5-B2BD-E565-9A43-22E6BEA872C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HF and/or MF amateur bands are there portions where General class licensees cannot transmit?</a:t>
            </a:r>
          </a:p>
        </p:txBody>
      </p:sp>
      <p:sp>
        <p:nvSpPr>
          <p:cNvPr id="55298"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dirty="0">
                <a:latin typeface="Calibri" pitchFamily="34" charset="0"/>
              </a:rPr>
              <a:t>60 meters, 30 meters, 17 meters, and 12 meters</a:t>
            </a:r>
          </a:p>
          <a:p>
            <a:pPr marL="457200" indent="-457200">
              <a:buFont typeface="Times New Roman" pitchFamily="18" charset="0"/>
              <a:buAutoNum type="alphaUcPeriod"/>
            </a:pPr>
            <a:r>
              <a:rPr lang="pt-BR" dirty="0">
                <a:latin typeface="Calibri" pitchFamily="34" charset="0"/>
              </a:rPr>
              <a:t>160 meters, 60 meters, 15 meters, and 12 meters</a:t>
            </a:r>
          </a:p>
          <a:p>
            <a:pPr marL="457200" indent="-457200">
              <a:buFont typeface="Times New Roman" pitchFamily="18" charset="0"/>
              <a:buAutoNum type="alphaUcPeriod"/>
            </a:pPr>
            <a:r>
              <a:rPr lang="pt-BR" dirty="0">
                <a:latin typeface="Calibri" pitchFamily="34" charset="0"/>
              </a:rPr>
              <a:t>80 meters, 40 meters, 20 meters, and 15 meters</a:t>
            </a:r>
          </a:p>
          <a:p>
            <a:pPr marL="457200" indent="-457200">
              <a:buFont typeface="Times New Roman" pitchFamily="18" charset="0"/>
              <a:buAutoNum type="alphaUcPeriod"/>
            </a:pPr>
            <a:r>
              <a:rPr lang="pt-BR" dirty="0">
                <a:latin typeface="Calibri" pitchFamily="34" charset="0"/>
              </a:rPr>
              <a:t>80 meters, 20 meters, 15 meters, and 10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G1A01 (C)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222DDCA6-1055-20E3-7B16-F132994E842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41</a:t>
            </a:fld>
            <a:endParaRPr lang="en-US" sz="1200" b="1" dirty="0">
              <a:solidFill>
                <a:srgbClr val="23408E"/>
              </a:solidFill>
            </a:endParaRPr>
          </a:p>
        </p:txBody>
      </p:sp>
      <p:pic>
        <p:nvPicPr>
          <p:cNvPr id="3" name="Picture 2">
            <a:extLst>
              <a:ext uri="{FF2B5EF4-FFF2-40B4-BE49-F238E27FC236}">
                <a16:creationId xmlns:a16="http://schemas.microsoft.com/office/drawing/2014/main" xmlns="" id="{B22063FD-4C89-6B17-37E8-4AE919EB76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On which of the following bands is phone operation prohibited?</a:t>
            </a:r>
          </a:p>
        </p:txBody>
      </p:sp>
      <p:sp>
        <p:nvSpPr>
          <p:cNvPr id="56322"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160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17 meters</a:t>
            </a:r>
          </a:p>
          <a:p>
            <a:pPr marL="457200" indent="-457200">
              <a:buFont typeface="Times New Roman" pitchFamily="18" charset="0"/>
              <a:buAutoNum type="alphaUcPeriod"/>
            </a:pPr>
            <a:r>
              <a:rPr lang="pt-BR">
                <a:latin typeface="Calibri" pitchFamily="34" charset="0"/>
              </a:rPr>
              <a:t>12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G1A02 (B) [97.305]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DF42DEA1-5A1C-58E9-E78F-635F6933012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42</a:t>
            </a:fld>
            <a:endParaRPr lang="en-US" sz="1200" b="1" dirty="0">
              <a:solidFill>
                <a:srgbClr val="23408E"/>
              </a:solidFill>
            </a:endParaRPr>
          </a:p>
        </p:txBody>
      </p:sp>
      <p:pic>
        <p:nvPicPr>
          <p:cNvPr id="3" name="Picture 2">
            <a:extLst>
              <a:ext uri="{FF2B5EF4-FFF2-40B4-BE49-F238E27FC236}">
                <a16:creationId xmlns:a16="http://schemas.microsoft.com/office/drawing/2014/main" xmlns="" id="{8D7A62E1-6344-E2EE-15DC-3B4DCBD3AC8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bands is image transmission prohibited?</a:t>
            </a:r>
          </a:p>
        </p:txBody>
      </p:sp>
      <p:sp>
        <p:nvSpPr>
          <p:cNvPr id="57346"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160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20 meters</a:t>
            </a:r>
          </a:p>
          <a:p>
            <a:pPr marL="457200" indent="-457200">
              <a:buFont typeface="Times New Roman" pitchFamily="18" charset="0"/>
              <a:buAutoNum type="alphaUcPeriod"/>
            </a:pPr>
            <a:r>
              <a:rPr lang="pt-BR">
                <a:latin typeface="Calibri" pitchFamily="34" charset="0"/>
              </a:rPr>
              <a:t>12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G1A03 (B) [97.305]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9CCE8533-7787-E2AE-0C25-FBFAA3853FBB}"/>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43</a:t>
            </a:fld>
            <a:endParaRPr lang="en-US" sz="1200" b="1" dirty="0">
              <a:solidFill>
                <a:srgbClr val="23408E"/>
              </a:solidFill>
            </a:endParaRPr>
          </a:p>
        </p:txBody>
      </p:sp>
      <p:pic>
        <p:nvPicPr>
          <p:cNvPr id="3" name="Picture 2">
            <a:extLst>
              <a:ext uri="{FF2B5EF4-FFF2-40B4-BE49-F238E27FC236}">
                <a16:creationId xmlns:a16="http://schemas.microsoft.com/office/drawing/2014/main" xmlns="" id="{13AD540C-C1C4-78D9-B56C-3B3B1811C8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amateur bands is restricted to communication only on specific channels, rather than frequency ranges?</a:t>
            </a:r>
          </a:p>
        </p:txBody>
      </p:sp>
      <p:sp>
        <p:nvSpPr>
          <p:cNvPr id="5837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11 meters</a:t>
            </a:r>
          </a:p>
          <a:p>
            <a:pPr marL="457200" indent="-457200">
              <a:buFont typeface="Times New Roman" pitchFamily="18" charset="0"/>
              <a:buAutoNum type="alphaUcPeriod"/>
            </a:pPr>
            <a:r>
              <a:rPr lang="pt-BR">
                <a:latin typeface="Calibri" pitchFamily="34" charset="0"/>
              </a:rPr>
              <a:t>12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60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G1A04 (D) [97.303 (h)]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E041C0B9-E858-B446-7424-20734B995DB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44</a:t>
            </a:fld>
            <a:endParaRPr lang="en-US" sz="1200" b="1" dirty="0">
              <a:solidFill>
                <a:srgbClr val="23408E"/>
              </a:solidFill>
            </a:endParaRPr>
          </a:p>
        </p:txBody>
      </p:sp>
      <p:pic>
        <p:nvPicPr>
          <p:cNvPr id="3" name="Picture 2">
            <a:extLst>
              <a:ext uri="{FF2B5EF4-FFF2-40B4-BE49-F238E27FC236}">
                <a16:creationId xmlns:a16="http://schemas.microsoft.com/office/drawing/2014/main" xmlns="" id="{F68F0143-12EC-1000-B782-2AE262030A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frequencies are General class licensees prohibited from operating as control operator?</a:t>
            </a:r>
          </a:p>
        </p:txBody>
      </p:sp>
      <p:sp>
        <p:nvSpPr>
          <p:cNvPr id="5939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7.125 MHz to 7.175 MHz</a:t>
            </a:r>
          </a:p>
          <a:p>
            <a:pPr marL="457200" indent="-457200">
              <a:buFont typeface="Times New Roman" pitchFamily="18" charset="0"/>
              <a:buAutoNum type="alphaUcPeriod"/>
            </a:pPr>
            <a:r>
              <a:rPr lang="en-US" dirty="0">
                <a:latin typeface="Calibri" pitchFamily="34" charset="0"/>
              </a:rPr>
              <a:t>28.000 MHz to 28.025 MHz</a:t>
            </a:r>
          </a:p>
          <a:p>
            <a:pPr marL="457200" indent="-457200">
              <a:buFont typeface="Times New Roman" pitchFamily="18" charset="0"/>
              <a:buAutoNum type="alphaUcPeriod"/>
            </a:pPr>
            <a:r>
              <a:rPr lang="en-US" dirty="0">
                <a:latin typeface="Calibri" pitchFamily="34" charset="0"/>
              </a:rPr>
              <a:t>21.275 MHz to 21.300 MHz</a:t>
            </a:r>
          </a:p>
          <a:p>
            <a:pPr marL="457200" indent="-457200">
              <a:buFont typeface="Times New Roman" pitchFamily="18" charset="0"/>
              <a:buAutoNum type="alphaUcPeriod"/>
            </a:pPr>
            <a:r>
              <a:rPr lang="en-US" dirty="0">
                <a:latin typeface="Calibri" pitchFamily="34" charset="0"/>
              </a:rPr>
              <a:t>All of the above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G1A05 (A)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0924D4C7-CE16-EA5F-6CBE-5F7982BFA555}"/>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45</a:t>
            </a:fld>
            <a:endParaRPr lang="en-US" sz="1200" b="1" dirty="0">
              <a:solidFill>
                <a:srgbClr val="23408E"/>
              </a:solidFill>
            </a:endParaRPr>
          </a:p>
        </p:txBody>
      </p:sp>
      <p:pic>
        <p:nvPicPr>
          <p:cNvPr id="3" name="Picture 2">
            <a:extLst>
              <a:ext uri="{FF2B5EF4-FFF2-40B4-BE49-F238E27FC236}">
                <a16:creationId xmlns:a16="http://schemas.microsoft.com/office/drawing/2014/main" xmlns="" id="{20C292DA-AECD-1869-C0A1-1947D1AFE6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applies when the FCC rules designate the amateur service as a secondary user on a band?</a:t>
            </a:r>
          </a:p>
        </p:txBody>
      </p:sp>
      <p:sp>
        <p:nvSpPr>
          <p:cNvPr id="6041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Amateur stations must record the call sign of the primary service station before operating on a frequency assigned to that station</a:t>
            </a:r>
          </a:p>
          <a:p>
            <a:pPr marL="457200" indent="-457200">
              <a:buFont typeface="Times New Roman" pitchFamily="18" charset="0"/>
              <a:buAutoNum type="alphaUcPeriod"/>
            </a:pPr>
            <a:r>
              <a:rPr lang="en-US" dirty="0">
                <a:latin typeface="Calibri" pitchFamily="34" charset="0"/>
              </a:rPr>
              <a:t>Amateur stations may use the band only during emergencies</a:t>
            </a:r>
          </a:p>
          <a:p>
            <a:pPr marL="457200" indent="-457200">
              <a:buFont typeface="Times New Roman" pitchFamily="18" charset="0"/>
              <a:buAutoNum type="alphaUcPeriod"/>
            </a:pPr>
            <a:r>
              <a:rPr lang="en-US" dirty="0">
                <a:latin typeface="Calibri" pitchFamily="34" charset="0"/>
              </a:rPr>
              <a:t>Amateur stations must not cause harmful interference to primary users and must accept interference from primary users</a:t>
            </a:r>
          </a:p>
          <a:p>
            <a:pPr marL="457200" indent="-457200">
              <a:buFont typeface="Times New Roman" pitchFamily="18" charset="0"/>
              <a:buAutoNum type="alphaUcPeriod"/>
            </a:pPr>
            <a:r>
              <a:rPr lang="en-US" dirty="0">
                <a:latin typeface="Calibri" pitchFamily="34" charset="0"/>
              </a:rPr>
              <a:t>Amateur stations may only operate during specific hours of the day, while primary users are permitted 24-hour use of the band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G1A06 (C) [97.303]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8413597A-62F8-39C0-4F74-077BD03C013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46</a:t>
            </a:fld>
            <a:endParaRPr lang="en-US" sz="1200" b="1" dirty="0">
              <a:solidFill>
                <a:srgbClr val="23408E"/>
              </a:solidFill>
            </a:endParaRPr>
          </a:p>
        </p:txBody>
      </p:sp>
      <p:pic>
        <p:nvPicPr>
          <p:cNvPr id="3" name="Picture 2">
            <a:extLst>
              <a:ext uri="{FF2B5EF4-FFF2-40B4-BE49-F238E27FC236}">
                <a16:creationId xmlns:a16="http://schemas.microsoft.com/office/drawing/2014/main" xmlns="" id="{E9091532-57E5-BB60-0B23-AD3E946022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amateur frequencies in the 10-meter band may stations with a General class control operator transmit CW emissions?</a:t>
            </a:r>
          </a:p>
        </p:txBody>
      </p:sp>
      <p:sp>
        <p:nvSpPr>
          <p:cNvPr id="6144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28.000 MHz to 28.025 MHz only</a:t>
            </a:r>
          </a:p>
          <a:p>
            <a:pPr marL="457200" indent="-457200">
              <a:buFont typeface="Times New Roman" pitchFamily="18" charset="0"/>
              <a:buAutoNum type="alphaUcPeriod"/>
            </a:pPr>
            <a:r>
              <a:rPr lang="en-US" dirty="0">
                <a:latin typeface="Calibri" pitchFamily="34" charset="0"/>
              </a:rPr>
              <a:t>28.000 MHz to 28.300 MHz only</a:t>
            </a:r>
          </a:p>
          <a:p>
            <a:pPr marL="457200" indent="-457200">
              <a:buFont typeface="Times New Roman" pitchFamily="18" charset="0"/>
              <a:buAutoNum type="alphaUcPeriod"/>
            </a:pPr>
            <a:r>
              <a:rPr lang="en-US" dirty="0">
                <a:latin typeface="Calibri" pitchFamily="34" charset="0"/>
              </a:rPr>
              <a:t>28.025 MHz to 28.300 MHz only</a:t>
            </a:r>
          </a:p>
          <a:p>
            <a:pPr marL="457200" indent="-457200">
              <a:buFont typeface="Times New Roman" pitchFamily="18" charset="0"/>
              <a:buAutoNum type="alphaUcPeriod"/>
            </a:pPr>
            <a:r>
              <a:rPr lang="en-US" dirty="0">
                <a:latin typeface="Calibri" pitchFamily="34" charset="0"/>
              </a:rPr>
              <a:t>The entire band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G1A07 (D) [97.305(a)]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A2F7F973-BA59-20EB-B93C-486E6B8E8A69}"/>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47</a:t>
            </a:fld>
            <a:endParaRPr lang="en-US" sz="1200" b="1" dirty="0">
              <a:solidFill>
                <a:srgbClr val="23408E"/>
              </a:solidFill>
            </a:endParaRPr>
          </a:p>
        </p:txBody>
      </p:sp>
      <p:pic>
        <p:nvPicPr>
          <p:cNvPr id="3" name="Picture 2">
            <a:extLst>
              <a:ext uri="{FF2B5EF4-FFF2-40B4-BE49-F238E27FC236}">
                <a16:creationId xmlns:a16="http://schemas.microsoft.com/office/drawing/2014/main" xmlns="" id="{AE7443EB-5591-B11E-6B35-AFA57D84D1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HF bands have segments exclusively allocated to Amateur Extra licensees?</a:t>
            </a:r>
          </a:p>
        </p:txBody>
      </p:sp>
      <p:sp>
        <p:nvSpPr>
          <p:cNvPr id="6246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All HF bands</a:t>
            </a:r>
          </a:p>
          <a:p>
            <a:pPr marL="457200" indent="-457200">
              <a:buFont typeface="Times New Roman" pitchFamily="18" charset="0"/>
              <a:buAutoNum type="alphaUcPeriod"/>
            </a:pPr>
            <a:r>
              <a:rPr lang="en-US" dirty="0">
                <a:latin typeface="Calibri" pitchFamily="34" charset="0"/>
              </a:rPr>
              <a:t>80 meters, 40 meters, 20 meters, and 15 meters</a:t>
            </a:r>
          </a:p>
          <a:p>
            <a:pPr marL="457200" indent="-457200">
              <a:buFont typeface="Times New Roman" pitchFamily="18" charset="0"/>
              <a:buAutoNum type="alphaUcPeriod"/>
            </a:pPr>
            <a:r>
              <a:rPr lang="en-US" dirty="0">
                <a:latin typeface="Calibri" pitchFamily="34" charset="0"/>
              </a:rPr>
              <a:t>All HF bands except 160 meters and 10 meters</a:t>
            </a:r>
          </a:p>
          <a:p>
            <a:pPr marL="457200" indent="-457200">
              <a:buFont typeface="Times New Roman" pitchFamily="18" charset="0"/>
              <a:buAutoNum type="alphaUcPeriod"/>
            </a:pPr>
            <a:r>
              <a:rPr lang="en-US" dirty="0">
                <a:latin typeface="Calibri" pitchFamily="34" charset="0"/>
              </a:rPr>
              <a:t>60 meters, 30 meters, 17 meters, and 12 meters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G1A08 (B) [97.301(b)]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A39AEFD2-F40E-DF18-E385-363F743E165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48</a:t>
            </a:fld>
            <a:endParaRPr lang="en-US" sz="1200" b="1" dirty="0">
              <a:solidFill>
                <a:srgbClr val="23408E"/>
              </a:solidFill>
            </a:endParaRPr>
          </a:p>
        </p:txBody>
      </p:sp>
      <p:pic>
        <p:nvPicPr>
          <p:cNvPr id="3" name="Picture 2">
            <a:extLst>
              <a:ext uri="{FF2B5EF4-FFF2-40B4-BE49-F238E27FC236}">
                <a16:creationId xmlns:a16="http://schemas.microsoft.com/office/drawing/2014/main" xmlns="" id="{5F3C4E1A-577B-66CD-3EEC-904CF35F5F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frequencies is within the General class portion of the 15-meter band?</a:t>
            </a:r>
          </a:p>
        </p:txBody>
      </p:sp>
      <p:sp>
        <p:nvSpPr>
          <p:cNvPr id="6349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a:latin typeface="Calibri" pitchFamily="34" charset="0"/>
              </a:rPr>
              <a:t>14250 kHz</a:t>
            </a:r>
          </a:p>
          <a:p>
            <a:pPr marL="457200" indent="-457200">
              <a:buFont typeface="Times New Roman" pitchFamily="18" charset="0"/>
              <a:buAutoNum type="alphaUcPeriod"/>
            </a:pPr>
            <a:r>
              <a:rPr lang="de-DE">
                <a:latin typeface="Calibri" pitchFamily="34" charset="0"/>
              </a:rPr>
              <a:t>18155 kHz</a:t>
            </a:r>
          </a:p>
          <a:p>
            <a:pPr marL="457200" indent="-457200">
              <a:buFont typeface="Times New Roman" pitchFamily="18" charset="0"/>
              <a:buAutoNum type="alphaUcPeriod"/>
            </a:pPr>
            <a:r>
              <a:rPr lang="de-DE">
                <a:latin typeface="Calibri" pitchFamily="34" charset="0"/>
              </a:rPr>
              <a:t>21300 kHz</a:t>
            </a:r>
          </a:p>
          <a:p>
            <a:pPr marL="457200" indent="-457200">
              <a:buFont typeface="Times New Roman" pitchFamily="18" charset="0"/>
              <a:buAutoNum type="alphaUcPeriod"/>
            </a:pPr>
            <a:r>
              <a:rPr lang="de-DE">
                <a:latin typeface="Calibri" pitchFamily="34" charset="0"/>
              </a:rPr>
              <a:t>24900 kHz</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G1A09 (C)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1388E8EE-2B36-E23C-31FE-99AF68B4BA8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49</a:t>
            </a:fld>
            <a:endParaRPr lang="en-US" sz="1200" b="1" dirty="0">
              <a:solidFill>
                <a:srgbClr val="23408E"/>
              </a:solidFill>
            </a:endParaRPr>
          </a:p>
        </p:txBody>
      </p:sp>
      <p:pic>
        <p:nvPicPr>
          <p:cNvPr id="3" name="Picture 2">
            <a:extLst>
              <a:ext uri="{FF2B5EF4-FFF2-40B4-BE49-F238E27FC236}">
                <a16:creationId xmlns:a16="http://schemas.microsoft.com/office/drawing/2014/main" xmlns="" id="{F602197B-3B32-8C3A-8A0C-E3EC3A76E0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2406650" y="1385888"/>
            <a:ext cx="9764713" cy="4876800"/>
          </a:xfrm>
          <a:prstGeom prst="rect">
            <a:avLst/>
          </a:prstGeom>
          <a:noFill/>
          <a:ln w="9525">
            <a:noFill/>
            <a:miter lim="800000"/>
            <a:headEnd/>
            <a:tailEnd/>
          </a:ln>
        </p:spPr>
      </p:pic>
      <p:sp>
        <p:nvSpPr>
          <p:cNvPr id="18434" name="TextBox 4"/>
          <p:cNvSpPr txBox="1">
            <a:spLocks noChangeArrowheads="1"/>
          </p:cNvSpPr>
          <p:nvPr/>
        </p:nvSpPr>
        <p:spPr bwMode="auto">
          <a:xfrm>
            <a:off x="273050" y="998786"/>
            <a:ext cx="1752600" cy="1077218"/>
          </a:xfrm>
          <a:prstGeom prst="rect">
            <a:avLst/>
          </a:prstGeom>
          <a:noFill/>
          <a:ln w="9525">
            <a:noFill/>
            <a:miter lim="800000"/>
            <a:headEnd/>
            <a:tailEnd/>
          </a:ln>
        </p:spPr>
        <p:txBody>
          <a:bodyPr>
            <a:spAutoFit/>
          </a:bodyPr>
          <a:lstStyle/>
          <a:p>
            <a:pPr algn="ctr"/>
            <a:r>
              <a:rPr lang="en-US" sz="3200" dirty="0">
                <a:solidFill>
                  <a:srgbClr val="23408E"/>
                </a:solidFill>
              </a:rPr>
              <a:t>ITU Regions</a:t>
            </a:r>
          </a:p>
        </p:txBody>
      </p:sp>
      <p:sp>
        <p:nvSpPr>
          <p:cNvPr id="6" name="TextBox 5"/>
          <p:cNvSpPr txBox="1">
            <a:spLocks noChangeArrowheads="1"/>
          </p:cNvSpPr>
          <p:nvPr/>
        </p:nvSpPr>
        <p:spPr bwMode="auto">
          <a:xfrm>
            <a:off x="76200" y="2667000"/>
            <a:ext cx="1295400" cy="381000"/>
          </a:xfrm>
          <a:prstGeom prst="rect">
            <a:avLst/>
          </a:prstGeom>
          <a:noFill/>
          <a:ln w="9525">
            <a:noFill/>
            <a:miter lim="800000"/>
            <a:headEnd/>
            <a:tailEnd/>
          </a:ln>
        </p:spPr>
        <p:txBody>
          <a:bodyPr>
            <a:spAutoFit/>
          </a:bodyPr>
          <a:lstStyle/>
          <a:p>
            <a:r>
              <a:rPr lang="en-US" dirty="0"/>
              <a:t>REGION 1</a:t>
            </a:r>
          </a:p>
        </p:txBody>
      </p:sp>
      <p:sp>
        <p:nvSpPr>
          <p:cNvPr id="7" name="TextBox 6"/>
          <p:cNvSpPr txBox="1">
            <a:spLocks noChangeArrowheads="1"/>
          </p:cNvSpPr>
          <p:nvPr/>
        </p:nvSpPr>
        <p:spPr bwMode="auto">
          <a:xfrm>
            <a:off x="76200" y="3054350"/>
            <a:ext cx="1295400" cy="381000"/>
          </a:xfrm>
          <a:prstGeom prst="rect">
            <a:avLst/>
          </a:prstGeom>
          <a:noFill/>
          <a:ln w="9525">
            <a:noFill/>
            <a:miter lim="800000"/>
            <a:headEnd/>
            <a:tailEnd/>
          </a:ln>
        </p:spPr>
        <p:txBody>
          <a:bodyPr>
            <a:spAutoFit/>
          </a:bodyPr>
          <a:lstStyle/>
          <a:p>
            <a:r>
              <a:rPr lang="en-US" dirty="0"/>
              <a:t>REGION 2</a:t>
            </a:r>
          </a:p>
        </p:txBody>
      </p:sp>
      <p:sp>
        <p:nvSpPr>
          <p:cNvPr id="8" name="TextBox 7"/>
          <p:cNvSpPr txBox="1">
            <a:spLocks noChangeArrowheads="1"/>
          </p:cNvSpPr>
          <p:nvPr/>
        </p:nvSpPr>
        <p:spPr bwMode="auto">
          <a:xfrm>
            <a:off x="76200" y="3443288"/>
            <a:ext cx="1295400" cy="381000"/>
          </a:xfrm>
          <a:prstGeom prst="rect">
            <a:avLst/>
          </a:prstGeom>
          <a:noFill/>
          <a:ln w="9525">
            <a:noFill/>
            <a:miter lim="800000"/>
            <a:headEnd/>
            <a:tailEnd/>
          </a:ln>
        </p:spPr>
        <p:txBody>
          <a:bodyPr>
            <a:spAutoFit/>
          </a:bodyPr>
          <a:lstStyle/>
          <a:p>
            <a:r>
              <a:rPr lang="en-US" dirty="0"/>
              <a:t>REGION 3</a:t>
            </a:r>
          </a:p>
        </p:txBody>
      </p:sp>
      <p:sp>
        <p:nvSpPr>
          <p:cNvPr id="9" name="Rectangle 8"/>
          <p:cNvSpPr/>
          <p:nvPr/>
        </p:nvSpPr>
        <p:spPr>
          <a:xfrm>
            <a:off x="1524000" y="2743200"/>
            <a:ext cx="304800" cy="228600"/>
          </a:xfrm>
          <a:prstGeom prst="rect">
            <a:avLst/>
          </a:prstGeom>
          <a:solidFill>
            <a:srgbClr val="FFE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1524000" y="3130550"/>
            <a:ext cx="304800" cy="228600"/>
          </a:xfrm>
          <a:prstGeom prst="rect">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1524000" y="3519488"/>
            <a:ext cx="304800" cy="228600"/>
          </a:xfrm>
          <a:prstGeom prst="rect">
            <a:avLst/>
          </a:prstGeom>
          <a:solidFill>
            <a:srgbClr val="CC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a:spLocks noChangeArrowheads="1"/>
          </p:cNvSpPr>
          <p:nvPr/>
        </p:nvSpPr>
        <p:spPr bwMode="auto">
          <a:xfrm>
            <a:off x="273050" y="4627563"/>
            <a:ext cx="1920875" cy="1323975"/>
          </a:xfrm>
          <a:prstGeom prst="rect">
            <a:avLst/>
          </a:prstGeom>
          <a:noFill/>
          <a:ln w="9525">
            <a:noFill/>
            <a:miter lim="800000"/>
            <a:headEnd/>
            <a:tailEnd/>
          </a:ln>
        </p:spPr>
        <p:txBody>
          <a:bodyPr>
            <a:spAutoFit/>
          </a:bodyPr>
          <a:lstStyle/>
          <a:p>
            <a:pPr algn="ctr"/>
            <a:r>
              <a:rPr lang="en-US" sz="1600" i="1" dirty="0">
                <a:solidFill>
                  <a:srgbClr val="0000FF"/>
                </a:solidFill>
              </a:rPr>
              <a:t>North &amp; South America, Alaska, Hawaii, and most US territories are in Region 2.</a:t>
            </a:r>
          </a:p>
        </p:txBody>
      </p:sp>
      <p:pic>
        <p:nvPicPr>
          <p:cNvPr id="2" name="Picture 1">
            <a:extLst>
              <a:ext uri="{FF2B5EF4-FFF2-40B4-BE49-F238E27FC236}">
                <a16:creationId xmlns:a16="http://schemas.microsoft.com/office/drawing/2014/main" xmlns="" id="{F974DDEA-CC06-C5AF-D9D6-D3E2138FA5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10-meter band is available for repeater use?</a:t>
            </a:r>
          </a:p>
        </p:txBody>
      </p:sp>
      <p:sp>
        <p:nvSpPr>
          <p:cNvPr id="6451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entire band</a:t>
            </a:r>
          </a:p>
          <a:p>
            <a:pPr marL="457200" indent="-457200">
              <a:buFont typeface="Times New Roman" pitchFamily="18" charset="0"/>
              <a:buAutoNum type="alphaUcPeriod"/>
            </a:pPr>
            <a:r>
              <a:rPr lang="en-US" dirty="0">
                <a:latin typeface="Calibri" pitchFamily="34" charset="0"/>
              </a:rPr>
              <a:t>The portion between 28.1 MHz and 28.2 MHz</a:t>
            </a:r>
          </a:p>
          <a:p>
            <a:pPr marL="457200" indent="-457200">
              <a:buFont typeface="Times New Roman" pitchFamily="18" charset="0"/>
              <a:buAutoNum type="alphaUcPeriod"/>
            </a:pPr>
            <a:r>
              <a:rPr lang="en-US" dirty="0">
                <a:latin typeface="Calibri" pitchFamily="34" charset="0"/>
              </a:rPr>
              <a:t>The portion between 28.3 MHz and 28.5 MHz</a:t>
            </a:r>
          </a:p>
          <a:p>
            <a:pPr marL="457200" indent="-457200">
              <a:buFont typeface="Times New Roman" pitchFamily="18" charset="0"/>
              <a:buAutoNum type="alphaUcPeriod"/>
            </a:pPr>
            <a:r>
              <a:rPr lang="en-US" dirty="0">
                <a:latin typeface="Calibri" pitchFamily="34" charset="0"/>
              </a:rPr>
              <a:t>The portion above 29.5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G1A10 (D) [97.205(b)]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D31AF3BE-79F8-5268-6AF4-0119DFD144F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50</a:t>
            </a:fld>
            <a:endParaRPr lang="en-US" sz="1200" b="1" dirty="0">
              <a:solidFill>
                <a:srgbClr val="23408E"/>
              </a:solidFill>
            </a:endParaRPr>
          </a:p>
        </p:txBody>
      </p:sp>
      <p:pic>
        <p:nvPicPr>
          <p:cNvPr id="3" name="Picture 2">
            <a:extLst>
              <a:ext uri="{FF2B5EF4-FFF2-40B4-BE49-F238E27FC236}">
                <a16:creationId xmlns:a16="http://schemas.microsoft.com/office/drawing/2014/main" xmlns="" id="{A1B3D710-2AEF-529F-B1E8-9C0333E292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General class licensees are not permitted to use the entire voice portion of a band, which portion of the voice segment is available to them?</a:t>
            </a:r>
          </a:p>
        </p:txBody>
      </p:sp>
      <p:sp>
        <p:nvSpPr>
          <p:cNvPr id="6553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lower frequency portion</a:t>
            </a:r>
          </a:p>
          <a:p>
            <a:pPr marL="457200" indent="-457200">
              <a:buFont typeface="Times New Roman" pitchFamily="18" charset="0"/>
              <a:buAutoNum type="alphaUcPeriod"/>
            </a:pPr>
            <a:r>
              <a:rPr lang="en-US" dirty="0">
                <a:latin typeface="Calibri" pitchFamily="34" charset="0"/>
              </a:rPr>
              <a:t>The upper frequency portion</a:t>
            </a:r>
          </a:p>
          <a:p>
            <a:pPr marL="457200" indent="-457200">
              <a:buFont typeface="Times New Roman" pitchFamily="18" charset="0"/>
              <a:buAutoNum type="alphaUcPeriod"/>
            </a:pPr>
            <a:r>
              <a:rPr lang="en-US" dirty="0">
                <a:latin typeface="Calibri" pitchFamily="34" charset="0"/>
              </a:rPr>
              <a:t>The lower frequency portion on frequencies below 7.3 MHz, and the upper portion on frequencies above 14.150 MHz</a:t>
            </a:r>
          </a:p>
          <a:p>
            <a:pPr marL="457200" indent="-457200">
              <a:buFont typeface="Times New Roman" pitchFamily="18" charset="0"/>
              <a:buAutoNum type="alphaUcPeriod"/>
            </a:pPr>
            <a:r>
              <a:rPr lang="en-US" dirty="0">
                <a:latin typeface="Calibri" pitchFamily="34" charset="0"/>
              </a:rPr>
              <a:t>The upper frequency portion on frequencies below 7.3 MHz, and the lower portion on frequencies above 14.150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G1A11 (B) [97.301]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C39772AD-0A89-3E30-ABB0-92AEE7642A2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51</a:t>
            </a:fld>
            <a:endParaRPr lang="en-US" sz="1200" b="1" dirty="0">
              <a:solidFill>
                <a:srgbClr val="23408E"/>
              </a:solidFill>
            </a:endParaRPr>
          </a:p>
        </p:txBody>
      </p:sp>
      <p:pic>
        <p:nvPicPr>
          <p:cNvPr id="3" name="Picture 2">
            <a:extLst>
              <a:ext uri="{FF2B5EF4-FFF2-40B4-BE49-F238E27FC236}">
                <a16:creationId xmlns:a16="http://schemas.microsoft.com/office/drawing/2014/main" xmlns="" id="{5412F8A1-B590-82C1-CF60-AFDDB3C197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With which of the following conditions must beacon stations comply?</a:t>
            </a:r>
          </a:p>
        </p:txBody>
      </p:sp>
      <p:sp>
        <p:nvSpPr>
          <p:cNvPr id="6656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No more than one beacon station may transmit in the same band from the same station location</a:t>
            </a:r>
          </a:p>
          <a:p>
            <a:pPr marL="457200" indent="-457200">
              <a:buFont typeface="Times New Roman" pitchFamily="18" charset="0"/>
              <a:buAutoNum type="alphaUcPeriod"/>
            </a:pPr>
            <a:r>
              <a:rPr lang="en-US" dirty="0">
                <a:latin typeface="Calibri" pitchFamily="34" charset="0"/>
              </a:rPr>
              <a:t>The frequency must be coordinated with the National Beacon Organization</a:t>
            </a:r>
          </a:p>
          <a:p>
            <a:pPr marL="457200" indent="-457200">
              <a:buFont typeface="Times New Roman" pitchFamily="18" charset="0"/>
              <a:buAutoNum type="alphaUcPeriod"/>
            </a:pPr>
            <a:r>
              <a:rPr lang="en-US" dirty="0">
                <a:latin typeface="Calibri" pitchFamily="34" charset="0"/>
              </a:rPr>
              <a:t>The frequency must be posted on the internet or published in a national periodical</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G1B02 (A) [97.203(b)] Page 3-11</a:t>
            </a:r>
            <a:endParaRPr lang="en-US" sz="1600" b="1" dirty="0">
              <a:solidFill>
                <a:srgbClr val="23408E"/>
              </a:solidFill>
            </a:endParaRPr>
          </a:p>
        </p:txBody>
      </p:sp>
      <p:sp>
        <p:nvSpPr>
          <p:cNvPr id="2" name="TextBox 1">
            <a:extLst>
              <a:ext uri="{FF2B5EF4-FFF2-40B4-BE49-F238E27FC236}">
                <a16:creationId xmlns:a16="http://schemas.microsoft.com/office/drawing/2014/main" xmlns="" id="{1DB89E32-A660-EBB0-DECB-80F5510FE3E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52</a:t>
            </a:fld>
            <a:endParaRPr lang="en-US" sz="1200" b="1" dirty="0">
              <a:solidFill>
                <a:srgbClr val="23408E"/>
              </a:solidFill>
            </a:endParaRPr>
          </a:p>
        </p:txBody>
      </p:sp>
      <p:pic>
        <p:nvPicPr>
          <p:cNvPr id="3" name="Picture 2">
            <a:extLst>
              <a:ext uri="{FF2B5EF4-FFF2-40B4-BE49-F238E27FC236}">
                <a16:creationId xmlns:a16="http://schemas.microsoft.com/office/drawing/2014/main" xmlns="" id="{C2500AC8-7B37-4902-334F-EE4BABB9CF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a purpose of a beacon station as identified in the FCC rules?</a:t>
            </a:r>
          </a:p>
        </p:txBody>
      </p:sp>
      <p:sp>
        <p:nvSpPr>
          <p:cNvPr id="6758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Observation of propagation and reception</a:t>
            </a:r>
          </a:p>
          <a:p>
            <a:pPr marL="457200" indent="-457200">
              <a:buFont typeface="Times New Roman" pitchFamily="18" charset="0"/>
              <a:buAutoNum type="alphaUcPeriod"/>
            </a:pPr>
            <a:r>
              <a:rPr lang="en-US" dirty="0">
                <a:latin typeface="Calibri" pitchFamily="34" charset="0"/>
              </a:rPr>
              <a:t>Automatic identification of repeaters</a:t>
            </a:r>
          </a:p>
          <a:p>
            <a:pPr marL="457200" indent="-457200">
              <a:buFont typeface="Times New Roman" pitchFamily="18" charset="0"/>
              <a:buAutoNum type="alphaUcPeriod"/>
            </a:pPr>
            <a:r>
              <a:rPr lang="en-US" dirty="0">
                <a:latin typeface="Calibri" pitchFamily="34" charset="0"/>
              </a:rPr>
              <a:t>Transmission of bulletins of general interest to amateur radio licensees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G1B03 (A) [97.3(a)9] Page 3-11</a:t>
            </a:r>
            <a:endParaRPr lang="en-US" sz="1600" b="1" dirty="0">
              <a:solidFill>
                <a:srgbClr val="23408E"/>
              </a:solidFill>
            </a:endParaRPr>
          </a:p>
        </p:txBody>
      </p:sp>
      <p:sp>
        <p:nvSpPr>
          <p:cNvPr id="2" name="TextBox 1">
            <a:extLst>
              <a:ext uri="{FF2B5EF4-FFF2-40B4-BE49-F238E27FC236}">
                <a16:creationId xmlns:a16="http://schemas.microsoft.com/office/drawing/2014/main" xmlns="" id="{6C3107E5-2726-C929-D44C-35A7A759373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53</a:t>
            </a:fld>
            <a:endParaRPr lang="en-US" sz="1200" b="1" dirty="0">
              <a:solidFill>
                <a:srgbClr val="23408E"/>
              </a:solidFill>
            </a:endParaRPr>
          </a:p>
        </p:txBody>
      </p:sp>
      <p:pic>
        <p:nvPicPr>
          <p:cNvPr id="3" name="Picture 2">
            <a:extLst>
              <a:ext uri="{FF2B5EF4-FFF2-40B4-BE49-F238E27FC236}">
                <a16:creationId xmlns:a16="http://schemas.microsoft.com/office/drawing/2014/main" xmlns="" id="{0309DF49-7D12-5E05-8AD3-4F3EEBCF127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what HF frequencies are automatically controlled beacons permitted?</a:t>
            </a:r>
          </a:p>
        </p:txBody>
      </p:sp>
      <p:sp>
        <p:nvSpPr>
          <p:cNvPr id="6861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 any frequency if power is less than 1 watt</a:t>
            </a:r>
          </a:p>
          <a:p>
            <a:pPr marL="457200" indent="-457200">
              <a:buFont typeface="Times New Roman" pitchFamily="18" charset="0"/>
              <a:buAutoNum type="alphaUcPeriod"/>
            </a:pPr>
            <a:r>
              <a:rPr lang="en-US" dirty="0">
                <a:latin typeface="Calibri" pitchFamily="34" charset="0"/>
              </a:rPr>
              <a:t>On any frequency if transmissions are in Morse code</a:t>
            </a:r>
          </a:p>
          <a:p>
            <a:pPr marL="457200" indent="-457200">
              <a:buFont typeface="Times New Roman" pitchFamily="18" charset="0"/>
              <a:buAutoNum type="alphaUcPeriod"/>
            </a:pPr>
            <a:r>
              <a:rPr lang="en-US" dirty="0">
                <a:latin typeface="Calibri" pitchFamily="34" charset="0"/>
              </a:rPr>
              <a:t>21.08 MHz to 21.09 MHz</a:t>
            </a:r>
          </a:p>
          <a:p>
            <a:pPr marL="457200" indent="-457200">
              <a:buFont typeface="Times New Roman" pitchFamily="18" charset="0"/>
              <a:buAutoNum type="alphaUcPeriod"/>
            </a:pPr>
            <a:r>
              <a:rPr lang="en-US" dirty="0">
                <a:latin typeface="Calibri" pitchFamily="34" charset="0"/>
              </a:rPr>
              <a:t>28.20 MHz to 28.30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G1B09 (D) [97.203(d)] Page 3-11</a:t>
            </a:r>
            <a:endParaRPr lang="en-US" sz="1600" b="1" dirty="0">
              <a:solidFill>
                <a:srgbClr val="23408E"/>
              </a:solidFill>
            </a:endParaRPr>
          </a:p>
        </p:txBody>
      </p:sp>
      <p:sp>
        <p:nvSpPr>
          <p:cNvPr id="2" name="TextBox 1">
            <a:extLst>
              <a:ext uri="{FF2B5EF4-FFF2-40B4-BE49-F238E27FC236}">
                <a16:creationId xmlns:a16="http://schemas.microsoft.com/office/drawing/2014/main" xmlns="" id="{2DC7CB01-A4CC-3210-E732-C753EDC5C31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54</a:t>
            </a:fld>
            <a:endParaRPr lang="en-US" sz="1200" b="1" dirty="0">
              <a:solidFill>
                <a:srgbClr val="23408E"/>
              </a:solidFill>
            </a:endParaRPr>
          </a:p>
        </p:txBody>
      </p:sp>
      <p:pic>
        <p:nvPicPr>
          <p:cNvPr id="3" name="Picture 2">
            <a:extLst>
              <a:ext uri="{FF2B5EF4-FFF2-40B4-BE49-F238E27FC236}">
                <a16:creationId xmlns:a16="http://schemas.microsoft.com/office/drawing/2014/main" xmlns="" id="{14DAB84E-52F3-D1AB-66A6-63D1AC8CB8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power limit for beacon stations?</a:t>
            </a:r>
          </a:p>
        </p:txBody>
      </p:sp>
      <p:sp>
        <p:nvSpPr>
          <p:cNvPr id="6963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 watts PEP output</a:t>
            </a:r>
          </a:p>
          <a:p>
            <a:pPr marL="457200" indent="-457200">
              <a:buFont typeface="Times New Roman" pitchFamily="18" charset="0"/>
              <a:buAutoNum type="alphaUcPeriod"/>
            </a:pPr>
            <a:r>
              <a:rPr lang="en-US" dirty="0">
                <a:latin typeface="Calibri" pitchFamily="34" charset="0"/>
              </a:rPr>
              <a:t>20 watts PEP output</a:t>
            </a:r>
          </a:p>
          <a:p>
            <a:pPr marL="457200" indent="-457200">
              <a:buFont typeface="Times New Roman" pitchFamily="18" charset="0"/>
              <a:buAutoNum type="alphaUcPeriod"/>
            </a:pPr>
            <a:r>
              <a:rPr lang="en-US" dirty="0">
                <a:latin typeface="Calibri" pitchFamily="34" charset="0"/>
              </a:rPr>
              <a:t>100 watts PEP output</a:t>
            </a:r>
          </a:p>
          <a:p>
            <a:pPr marL="457200" indent="-457200">
              <a:buFont typeface="Times New Roman" pitchFamily="18" charset="0"/>
              <a:buAutoNum type="alphaUcPeriod"/>
            </a:pPr>
            <a:r>
              <a:rPr lang="en-US" dirty="0">
                <a:latin typeface="Calibri" pitchFamily="34" charset="0"/>
              </a:rPr>
              <a:t>200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G1B10 (C) [97.203(c)] Page 3-11</a:t>
            </a:r>
            <a:endParaRPr lang="en-US" sz="1600" b="1" dirty="0">
              <a:solidFill>
                <a:srgbClr val="23408E"/>
              </a:solidFill>
            </a:endParaRPr>
          </a:p>
        </p:txBody>
      </p:sp>
      <p:sp>
        <p:nvSpPr>
          <p:cNvPr id="2" name="TextBox 1">
            <a:extLst>
              <a:ext uri="{FF2B5EF4-FFF2-40B4-BE49-F238E27FC236}">
                <a16:creationId xmlns:a16="http://schemas.microsoft.com/office/drawing/2014/main" xmlns="" id="{A64D72D5-329A-F80D-BA37-BC244DEA7E8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55</a:t>
            </a:fld>
            <a:endParaRPr lang="en-US" sz="1200" b="1" dirty="0">
              <a:solidFill>
                <a:srgbClr val="23408E"/>
              </a:solidFill>
            </a:endParaRPr>
          </a:p>
        </p:txBody>
      </p:sp>
      <p:pic>
        <p:nvPicPr>
          <p:cNvPr id="3" name="Picture 2">
            <a:extLst>
              <a:ext uri="{FF2B5EF4-FFF2-40B4-BE49-F238E27FC236}">
                <a16:creationId xmlns:a16="http://schemas.microsoft.com/office/drawing/2014/main" xmlns="" id="{382FFE62-D151-7718-9456-7709A19A1B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conditions require a licensed amateur radio operator to take specific steps to avoid harmful interference to other users or facilities?</a:t>
            </a:r>
          </a:p>
        </p:txBody>
      </p:sp>
      <p:sp>
        <p:nvSpPr>
          <p:cNvPr id="7065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 operating within one mile of an FCC Monitoring Station</a:t>
            </a:r>
          </a:p>
          <a:p>
            <a:pPr marL="457200" indent="-457200">
              <a:buFont typeface="Times New Roman" pitchFamily="18" charset="0"/>
              <a:buAutoNum type="alphaUcPeriod"/>
            </a:pPr>
            <a:r>
              <a:rPr lang="en-US" dirty="0">
                <a:latin typeface="Calibri" pitchFamily="34" charset="0"/>
              </a:rPr>
              <a:t>When using a band where the Amateur Service is secondary</a:t>
            </a:r>
          </a:p>
          <a:p>
            <a:pPr marL="457200" indent="-457200">
              <a:buFont typeface="Times New Roman" pitchFamily="18" charset="0"/>
              <a:buAutoNum type="alphaUcPeriod"/>
            </a:pPr>
            <a:r>
              <a:rPr lang="en-US" dirty="0">
                <a:latin typeface="Calibri" pitchFamily="34" charset="0"/>
              </a:rPr>
              <a:t>When a station is transmitting spread spectrum emissions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G1E04 (D) [97.13(b), 97.303, 97.311(b)]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801B2C66-D72A-1DA1-3AE5-0D9340DD5BD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56</a:t>
            </a:fld>
            <a:endParaRPr lang="en-US" sz="1200" b="1" dirty="0">
              <a:solidFill>
                <a:srgbClr val="23408E"/>
              </a:solidFill>
            </a:endParaRPr>
          </a:p>
        </p:txBody>
      </p:sp>
      <p:pic>
        <p:nvPicPr>
          <p:cNvPr id="3" name="Picture 2">
            <a:extLst>
              <a:ext uri="{FF2B5EF4-FFF2-40B4-BE49-F238E27FC236}">
                <a16:creationId xmlns:a16="http://schemas.microsoft.com/office/drawing/2014/main" xmlns="" id="{EE18932B-0984-B2E7-E0B5-2B232740762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In what part of the 2.4 GHz band may an amateur station communicate with non-licensed Wi-Fi stations?</a:t>
            </a:r>
          </a:p>
        </p:txBody>
      </p:sp>
      <p:sp>
        <p:nvSpPr>
          <p:cNvPr id="7168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Anywhere in the band</a:t>
            </a:r>
          </a:p>
          <a:p>
            <a:pPr marL="457200" indent="-457200">
              <a:buFont typeface="Times New Roman" pitchFamily="18" charset="0"/>
              <a:buAutoNum type="alphaUcPeriod"/>
            </a:pPr>
            <a:r>
              <a:rPr lang="en-US" dirty="0">
                <a:latin typeface="Calibri" pitchFamily="34" charset="0"/>
              </a:rPr>
              <a:t>Channels 1 through 4</a:t>
            </a:r>
          </a:p>
          <a:p>
            <a:pPr marL="457200" indent="-457200">
              <a:buFont typeface="Times New Roman" pitchFamily="18" charset="0"/>
              <a:buAutoNum type="alphaUcPeriod"/>
            </a:pPr>
            <a:r>
              <a:rPr lang="en-US" dirty="0">
                <a:latin typeface="Calibri" pitchFamily="34" charset="0"/>
              </a:rPr>
              <a:t>Channels 42 through 45</a:t>
            </a:r>
          </a:p>
          <a:p>
            <a:pPr marL="457200" indent="-457200">
              <a:buFont typeface="Times New Roman" pitchFamily="18" charset="0"/>
              <a:buAutoNum type="alphaUcPeriod"/>
            </a:pPr>
            <a:r>
              <a:rPr lang="en-US" dirty="0">
                <a:latin typeface="Calibri" pitchFamily="34" charset="0"/>
              </a:rPr>
              <a:t>No part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G1E07 (D) [97.111]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DAEE4D0D-29C9-70F8-AAEB-C7C8A426670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57</a:t>
            </a:fld>
            <a:endParaRPr lang="en-US" sz="1200" b="1" dirty="0">
              <a:solidFill>
                <a:srgbClr val="23408E"/>
              </a:solidFill>
            </a:endParaRPr>
          </a:p>
        </p:txBody>
      </p:sp>
      <p:pic>
        <p:nvPicPr>
          <p:cNvPr id="3" name="Picture 2">
            <a:extLst>
              <a:ext uri="{FF2B5EF4-FFF2-40B4-BE49-F238E27FC236}">
                <a16:creationId xmlns:a16="http://schemas.microsoft.com/office/drawing/2014/main" xmlns="" id="{8C1F4252-11EF-E960-28FE-BD689FAAA8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Why should an amateur operator normally avoid transmitting on 14.100, 18.110, 21.150, 24. 930 and 28.200 MHz?</a:t>
            </a:r>
          </a:p>
        </p:txBody>
      </p:sp>
      <p:sp>
        <p:nvSpPr>
          <p:cNvPr id="7270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system of propagation beacon stations operates on those frequencies</a:t>
            </a:r>
          </a:p>
          <a:p>
            <a:pPr marL="457200" indent="-457200">
              <a:buFont typeface="Times New Roman" pitchFamily="18" charset="0"/>
              <a:buAutoNum type="alphaUcPeriod"/>
            </a:pPr>
            <a:r>
              <a:rPr lang="en-US" dirty="0">
                <a:latin typeface="Calibri" pitchFamily="34" charset="0"/>
              </a:rPr>
              <a:t>A system of automatic digital stations operates on those frequencies</a:t>
            </a:r>
          </a:p>
          <a:p>
            <a:pPr marL="457200" indent="-457200">
              <a:buFont typeface="Times New Roman" pitchFamily="18" charset="0"/>
              <a:buAutoNum type="alphaUcPeriod"/>
            </a:pPr>
            <a:r>
              <a:rPr lang="en-US" dirty="0">
                <a:latin typeface="Calibri" pitchFamily="34" charset="0"/>
              </a:rPr>
              <a:t>These frequencies are set aside for emergency operations</a:t>
            </a:r>
          </a:p>
          <a:p>
            <a:pPr marL="457200" indent="-457200">
              <a:buFont typeface="Times New Roman" pitchFamily="18" charset="0"/>
              <a:buAutoNum type="alphaUcPeriod"/>
            </a:pPr>
            <a:r>
              <a:rPr lang="en-US" dirty="0">
                <a:latin typeface="Calibri" pitchFamily="34" charset="0"/>
              </a:rPr>
              <a:t>These frequencies are set aside for bulletins from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G1E10 (A) [97.101] Page 3-11</a:t>
            </a:r>
            <a:endParaRPr lang="en-US" sz="1600" b="1" dirty="0">
              <a:solidFill>
                <a:srgbClr val="23408E"/>
              </a:solidFill>
            </a:endParaRPr>
          </a:p>
        </p:txBody>
      </p:sp>
      <p:sp>
        <p:nvSpPr>
          <p:cNvPr id="2" name="TextBox 1">
            <a:extLst>
              <a:ext uri="{FF2B5EF4-FFF2-40B4-BE49-F238E27FC236}">
                <a16:creationId xmlns:a16="http://schemas.microsoft.com/office/drawing/2014/main" xmlns="" id="{BA419E0B-979C-60A8-F823-E2E57016440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58</a:t>
            </a:fld>
            <a:endParaRPr lang="en-US" sz="1200" b="1" dirty="0">
              <a:solidFill>
                <a:srgbClr val="23408E"/>
              </a:solidFill>
            </a:endParaRPr>
          </a:p>
        </p:txBody>
      </p:sp>
      <p:pic>
        <p:nvPicPr>
          <p:cNvPr id="3" name="Picture 2">
            <a:extLst>
              <a:ext uri="{FF2B5EF4-FFF2-40B4-BE49-F238E27FC236}">
                <a16:creationId xmlns:a16="http://schemas.microsoft.com/office/drawing/2014/main" xmlns="" id="{39788179-BD93-5381-5C29-91BDD06229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what band do amateurs share channels with the unlicensed Wi-Fi service?</a:t>
            </a:r>
          </a:p>
        </p:txBody>
      </p:sp>
      <p:sp>
        <p:nvSpPr>
          <p:cNvPr id="7373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432 MHz</a:t>
            </a:r>
          </a:p>
          <a:p>
            <a:pPr marL="457200" indent="-457200">
              <a:buFont typeface="Times New Roman" pitchFamily="18" charset="0"/>
              <a:buAutoNum type="alphaUcPeriod"/>
            </a:pPr>
            <a:r>
              <a:rPr lang="en-US" dirty="0">
                <a:latin typeface="Calibri" pitchFamily="34" charset="0"/>
              </a:rPr>
              <a:t>902 MHz</a:t>
            </a:r>
          </a:p>
          <a:p>
            <a:pPr marL="457200" indent="-457200">
              <a:buFont typeface="Times New Roman" pitchFamily="18" charset="0"/>
              <a:buAutoNum type="alphaUcPeriod"/>
            </a:pPr>
            <a:r>
              <a:rPr lang="en-US" dirty="0">
                <a:latin typeface="Calibri" pitchFamily="34" charset="0"/>
              </a:rPr>
              <a:t>2.4 GHz</a:t>
            </a:r>
          </a:p>
          <a:p>
            <a:pPr marL="457200" indent="-457200">
              <a:buFont typeface="Times New Roman" pitchFamily="18" charset="0"/>
              <a:buAutoNum type="alphaUcPeriod"/>
            </a:pPr>
            <a:r>
              <a:rPr lang="en-US" dirty="0">
                <a:latin typeface="Calibri" pitchFamily="34" charset="0"/>
              </a:rPr>
              <a:t>10.7 GHz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G8C01 (C) Page 3-10</a:t>
            </a:r>
            <a:endParaRPr lang="en-US" sz="1600" b="1" dirty="0">
              <a:solidFill>
                <a:srgbClr val="23408E"/>
              </a:solidFill>
            </a:endParaRPr>
          </a:p>
        </p:txBody>
      </p:sp>
      <p:sp>
        <p:nvSpPr>
          <p:cNvPr id="2" name="TextBox 1">
            <a:extLst>
              <a:ext uri="{FF2B5EF4-FFF2-40B4-BE49-F238E27FC236}">
                <a16:creationId xmlns:a16="http://schemas.microsoft.com/office/drawing/2014/main" xmlns="" id="{7DC45290-CD2F-B140-F1C5-4FA8AFE2A55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59</a:t>
            </a:fld>
            <a:endParaRPr lang="en-US" sz="1200" b="1" dirty="0">
              <a:solidFill>
                <a:srgbClr val="23408E"/>
              </a:solidFill>
            </a:endParaRPr>
          </a:p>
        </p:txBody>
      </p:sp>
      <p:pic>
        <p:nvPicPr>
          <p:cNvPr id="3" name="Picture 2">
            <a:extLst>
              <a:ext uri="{FF2B5EF4-FFF2-40B4-BE49-F238E27FC236}">
                <a16:creationId xmlns:a16="http://schemas.microsoft.com/office/drawing/2014/main" xmlns="" id="{C7B8BFA9-F04E-06A3-F806-EF08ACDF8F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Regulatory Agencies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FCC: Federal Communication Commission</a:t>
            </a:r>
          </a:p>
          <a:p>
            <a:pPr lvl="1"/>
            <a:r>
              <a:rPr lang="en-US" dirty="0"/>
              <a:t>Governed by Electronic Code of Federal Regulations Part 97</a:t>
            </a:r>
          </a:p>
          <a:p>
            <a:pPr lvl="2">
              <a:buClr>
                <a:schemeClr val="tx1"/>
              </a:buClr>
            </a:pPr>
            <a:r>
              <a:rPr lang="en-US" dirty="0">
                <a:solidFill>
                  <a:srgbClr val="0000FF"/>
                </a:solidFill>
                <a:hlinkClick r:id="rId2">
                  <a:extLst>
                    <a:ext uri="{A12FA001-AC4F-418D-AE19-62706E023703}">
                      <ahyp:hlinkClr xmlns:ahyp="http://schemas.microsoft.com/office/drawing/2018/hyperlinkcolor" xmlns="" val="tx"/>
                    </a:ext>
                  </a:extLst>
                </a:hlinkClick>
              </a:rPr>
              <a:t>www.arrl.org/part-97-amateur-radio</a:t>
            </a:r>
            <a:endParaRPr lang="en-US" dirty="0">
              <a:solidFill>
                <a:srgbClr val="0000FF"/>
              </a:solidFill>
            </a:endParaRPr>
          </a:p>
          <a:p>
            <a:pPr lvl="1"/>
            <a:r>
              <a:rPr lang="en-US" dirty="0"/>
              <a:t>Charged with writing and administering rules for US amateurs</a:t>
            </a:r>
          </a:p>
          <a:p>
            <a:pPr lvl="1"/>
            <a:r>
              <a:rPr lang="en-US" dirty="0"/>
              <a:t>FCC jurisdiction includes all US states, possessions, territories, and US-flagged vessels in international waters</a:t>
            </a:r>
          </a:p>
          <a:p>
            <a:pPr lvl="2"/>
            <a:r>
              <a:rPr lang="en-US" dirty="0"/>
              <a:t>This includes some US territories in Region 3 (American Samoa, Guam, etc.). These have the same rules as amateurs in Region 2.</a:t>
            </a:r>
          </a:p>
        </p:txBody>
      </p:sp>
      <p:pic>
        <p:nvPicPr>
          <p:cNvPr id="2" name="Picture 1">
            <a:extLst>
              <a:ext uri="{FF2B5EF4-FFF2-40B4-BE49-F238E27FC236}">
                <a16:creationId xmlns:a16="http://schemas.microsoft.com/office/drawing/2014/main" xmlns="" id="{DFAE76BE-8ED9-D8D8-F65F-26D5293AA2C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477647" y="48965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Third-Party Traffic</a:t>
            </a:r>
          </a:p>
        </p:txBody>
      </p:sp>
      <p:sp>
        <p:nvSpPr>
          <p:cNvPr id="3" name="Content Placeholder 2"/>
          <p:cNvSpPr>
            <a:spLocks noGrp="1"/>
          </p:cNvSpPr>
          <p:nvPr>
            <p:ph idx="1"/>
          </p:nvPr>
        </p:nvSpPr>
        <p:spPr bwMode="auto">
          <a:xfrm>
            <a:off x="609600" y="1364372"/>
            <a:ext cx="10972800" cy="5185653"/>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Definition: Sending messages on behalf of someone else who is not an amateur</a:t>
            </a:r>
          </a:p>
          <a:p>
            <a:r>
              <a:rPr lang="en-US" dirty="0"/>
              <a:t>Foreign governments have an interest in limiting this because it bypasses normal Internet, telephone, and postal systems</a:t>
            </a:r>
          </a:p>
          <a:p>
            <a:r>
              <a:rPr lang="en-US" dirty="0"/>
              <a:t>FCC recognizes the value … wants people trained to provide effective emergency communications</a:t>
            </a:r>
          </a:p>
          <a:p>
            <a:r>
              <a:rPr lang="en-US" dirty="0"/>
              <a:t>Handling 3</a:t>
            </a:r>
            <a:r>
              <a:rPr lang="en-US" baseline="30000" dirty="0"/>
              <a:t>rd</a:t>
            </a:r>
            <a:r>
              <a:rPr lang="en-US" dirty="0"/>
              <a:t> party messages is called </a:t>
            </a:r>
            <a:r>
              <a:rPr lang="en-US" i="1" dirty="0">
                <a:solidFill>
                  <a:srgbClr val="C00000"/>
                </a:solidFill>
              </a:rPr>
              <a:t>passing traffic</a:t>
            </a:r>
          </a:p>
          <a:p>
            <a:r>
              <a:rPr lang="en-US" dirty="0"/>
              <a:t>3</a:t>
            </a:r>
            <a:r>
              <a:rPr lang="en-US" baseline="30000" dirty="0"/>
              <a:t>rd</a:t>
            </a:r>
            <a:r>
              <a:rPr lang="en-US" dirty="0"/>
              <a:t> party traffic must be exchanged between amateur stations operating under FCC rules … </a:t>
            </a:r>
          </a:p>
          <a:p>
            <a:pPr lvl="1"/>
            <a:r>
              <a:rPr lang="en-US" sz="2600" dirty="0"/>
              <a:t>Non-commercial &amp; either be personal and unimportant OR relating to emergencies or disaster relief</a:t>
            </a:r>
          </a:p>
          <a:p>
            <a:endParaRPr lang="en-US" i="1" dirty="0">
              <a:solidFill>
                <a:srgbClr val="C00000"/>
              </a:solidFill>
            </a:endParaRPr>
          </a:p>
        </p:txBody>
      </p:sp>
      <p:pic>
        <p:nvPicPr>
          <p:cNvPr id="2" name="Picture 1">
            <a:extLst>
              <a:ext uri="{FF2B5EF4-FFF2-40B4-BE49-F238E27FC236}">
                <a16:creationId xmlns:a16="http://schemas.microsoft.com/office/drawing/2014/main" xmlns="" id="{6B139E92-72BB-C4D3-6154-BD340FAE685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587375" y="533401"/>
            <a:ext cx="10972800" cy="942916"/>
          </a:xfrm>
          <a:noFill/>
          <a:ln>
            <a:miter lim="800000"/>
            <a:headEnd/>
            <a:tailEnd/>
          </a:ln>
        </p:spPr>
        <p:txBody>
          <a:bodyPr vert="horz" wrap="square" lIns="91440" tIns="45720" rIns="91440" bIns="45720" numCol="1" anchor="t" anchorCtr="0" compatLnSpc="1">
            <a:prstTxWarp prst="textNoShape">
              <a:avLst/>
            </a:prstTxWarp>
          </a:bodyPr>
          <a:lstStyle/>
          <a:p>
            <a:r>
              <a:rPr lang="en-US" dirty="0"/>
              <a:t>Third-Party Traffic (cont.)</a:t>
            </a:r>
          </a:p>
        </p:txBody>
      </p:sp>
      <p:sp>
        <p:nvSpPr>
          <p:cNvPr id="3" name="Content Placeholder 2"/>
          <p:cNvSpPr>
            <a:spLocks noGrp="1"/>
          </p:cNvSpPr>
          <p:nvPr>
            <p:ph idx="1"/>
          </p:nvPr>
        </p:nvSpPr>
        <p:spPr bwMode="auto">
          <a:xfrm>
            <a:off x="609600" y="1792224"/>
            <a:ext cx="10972800" cy="4532376"/>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3</a:t>
            </a:r>
            <a:r>
              <a:rPr lang="en-US" sz="2800" baseline="30000" dirty="0"/>
              <a:t>rd</a:t>
            </a:r>
            <a:r>
              <a:rPr lang="en-US" sz="2800" dirty="0"/>
              <a:t> Party is the person or entity on whose behalf the message is being sent (may be an organization)</a:t>
            </a:r>
          </a:p>
          <a:p>
            <a:r>
              <a:rPr lang="en-US" sz="2800" dirty="0"/>
              <a:t>3</a:t>
            </a:r>
            <a:r>
              <a:rPr lang="en-US" sz="2800" baseline="30000" dirty="0"/>
              <a:t>rd</a:t>
            </a:r>
            <a:r>
              <a:rPr lang="en-US" sz="2800" dirty="0"/>
              <a:t> Party does not need to be present</a:t>
            </a:r>
          </a:p>
          <a:p>
            <a:r>
              <a:rPr lang="en-US" sz="2800" dirty="0"/>
              <a:t>3</a:t>
            </a:r>
            <a:r>
              <a:rPr lang="en-US" sz="2800" baseline="30000" dirty="0"/>
              <a:t>rd</a:t>
            </a:r>
            <a:r>
              <a:rPr lang="en-US" sz="2800" dirty="0"/>
              <a:t> party traffic CANNOT be exchanged on behalf of an amateur whose license has been suspended or revoked</a:t>
            </a:r>
          </a:p>
          <a:p>
            <a:r>
              <a:rPr lang="en-US" dirty="0"/>
              <a:t>Question arises … </a:t>
            </a:r>
            <a:r>
              <a:rPr lang="en-US" i="1" dirty="0">
                <a:solidFill>
                  <a:srgbClr val="23408E"/>
                </a:solidFill>
              </a:rPr>
              <a:t>May third-party messages be transmitted via remote control?</a:t>
            </a:r>
          </a:p>
          <a:p>
            <a:pPr lvl="1"/>
            <a:r>
              <a:rPr lang="en-US" b="1" dirty="0"/>
              <a:t>YES</a:t>
            </a:r>
            <a:r>
              <a:rPr lang="en-US" dirty="0"/>
              <a:t>: Under the same circumstances in which third party messages are permitted by FCC rules!</a:t>
            </a:r>
          </a:p>
          <a:p>
            <a:pPr lvl="1"/>
            <a:endParaRPr lang="en-US" dirty="0"/>
          </a:p>
        </p:txBody>
      </p:sp>
      <p:sp>
        <p:nvSpPr>
          <p:cNvPr id="4" name="TextBox 3"/>
          <p:cNvSpPr txBox="1"/>
          <p:nvPr/>
        </p:nvSpPr>
        <p:spPr>
          <a:xfrm>
            <a:off x="2860508" y="6006168"/>
            <a:ext cx="7543800" cy="369888"/>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en-US" dirty="0">
                <a:solidFill>
                  <a:srgbClr val="C00000"/>
                </a:solidFill>
                <a:latin typeface="Arial" panose="020B0604020202020204" pitchFamily="34" charset="0"/>
                <a:cs typeface="Arial" panose="020B0604020202020204" pitchFamily="34" charset="0"/>
              </a:rPr>
              <a:t>MORE INFO:  www.arrl.org/third-party-operating-agreements</a:t>
            </a:r>
          </a:p>
        </p:txBody>
      </p:sp>
      <p:pic>
        <p:nvPicPr>
          <p:cNvPr id="2" name="Picture 1">
            <a:extLst>
              <a:ext uri="{FF2B5EF4-FFF2-40B4-BE49-F238E27FC236}">
                <a16:creationId xmlns:a16="http://schemas.microsoft.com/office/drawing/2014/main" xmlns="" id="{5CCE6991-DA7D-0512-A31C-B9862B8767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4631B57F-3DFD-7FAE-8254-83D3B45C18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would disqualify a third party from participating in sending a message via an amateur station?</a:t>
            </a:r>
          </a:p>
        </p:txBody>
      </p:sp>
      <p:sp>
        <p:nvSpPr>
          <p:cNvPr id="8089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third party’s amateur license has been revoked and not reinstated</a:t>
            </a:r>
          </a:p>
          <a:p>
            <a:pPr marL="457200" indent="-457200">
              <a:buFont typeface="Times New Roman" pitchFamily="18" charset="0"/>
              <a:buAutoNum type="alphaUcPeriod"/>
            </a:pPr>
            <a:r>
              <a:rPr lang="en-US" dirty="0">
                <a:latin typeface="Calibri" pitchFamily="34" charset="0"/>
              </a:rPr>
              <a:t>The third party is not a US citizen</a:t>
            </a:r>
          </a:p>
          <a:p>
            <a:pPr marL="457200" indent="-457200">
              <a:buFont typeface="Times New Roman" pitchFamily="18" charset="0"/>
              <a:buAutoNum type="alphaUcPeriod"/>
            </a:pPr>
            <a:r>
              <a:rPr lang="en-US" dirty="0">
                <a:latin typeface="Calibri" pitchFamily="34" charset="0"/>
              </a:rPr>
              <a:t>The third party is speaking in a language other than English</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G1E01 (A) [97.115(b) (2)] Page 3-13</a:t>
            </a:r>
            <a:endParaRPr lang="en-US" sz="1600" b="1" dirty="0">
              <a:solidFill>
                <a:srgbClr val="23408E"/>
              </a:solidFill>
            </a:endParaRPr>
          </a:p>
        </p:txBody>
      </p:sp>
      <p:sp>
        <p:nvSpPr>
          <p:cNvPr id="2" name="TextBox 1">
            <a:extLst>
              <a:ext uri="{FF2B5EF4-FFF2-40B4-BE49-F238E27FC236}">
                <a16:creationId xmlns:a16="http://schemas.microsoft.com/office/drawing/2014/main" xmlns="" id="{C1386E6A-32C7-BA2C-9721-086BEBCDC4C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63</a:t>
            </a:fld>
            <a:endParaRPr lang="en-US" sz="1200" b="1" dirty="0">
              <a:solidFill>
                <a:srgbClr val="23408E"/>
              </a:solidFill>
            </a:endParaRPr>
          </a:p>
        </p:txBody>
      </p:sp>
      <p:pic>
        <p:nvPicPr>
          <p:cNvPr id="3" name="Picture 2">
            <a:extLst>
              <a:ext uri="{FF2B5EF4-FFF2-40B4-BE49-F238E27FC236}">
                <a16:creationId xmlns:a16="http://schemas.microsoft.com/office/drawing/2014/main" xmlns="" id="{44B197A2-2656-B021-DBA5-D5F3859E7F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are the restrictions on messages sent to a third party in a country with which there is a Third-Party Agreement?</a:t>
            </a:r>
          </a:p>
        </p:txBody>
      </p:sp>
      <p:sp>
        <p:nvSpPr>
          <p:cNvPr id="819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They must relate to emergencies or disaster relief</a:t>
            </a:r>
          </a:p>
          <a:p>
            <a:pPr marL="457200" indent="-457200">
              <a:buFont typeface="Times New Roman" pitchFamily="18" charset="0"/>
              <a:buAutoNum type="alphaUcPeriod"/>
            </a:pPr>
            <a:r>
              <a:rPr lang="en-US" dirty="0">
                <a:latin typeface="Calibri" pitchFamily="34" charset="0"/>
              </a:rPr>
              <a:t>They must be for other licensed amateurs</a:t>
            </a:r>
          </a:p>
          <a:p>
            <a:pPr marL="457200" indent="-457200">
              <a:buFont typeface="Times New Roman" pitchFamily="18" charset="0"/>
              <a:buAutoNum type="alphaUcPeriod"/>
            </a:pPr>
            <a:r>
              <a:rPr lang="en-US" dirty="0">
                <a:latin typeface="Calibri" pitchFamily="34" charset="0"/>
              </a:rPr>
              <a:t>They must relate to amateur radio, or remarks of a personal character, or messages relating to emergencies or disaster relief</a:t>
            </a:r>
          </a:p>
          <a:p>
            <a:pPr marL="457200" indent="-457200">
              <a:buFont typeface="Times New Roman" pitchFamily="18" charset="0"/>
              <a:buAutoNum type="alphaUcPeriod"/>
            </a:pPr>
            <a:r>
              <a:rPr lang="en-US" dirty="0">
                <a:latin typeface="Calibri" pitchFamily="34" charset="0"/>
              </a:rPr>
              <a:t>The message must be limited to no longer than 1 minute in duration and the name of the third party must be recorded in the station log</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G1E05 (C) [97.115(a) (2),97.117] Page 3-13</a:t>
            </a:r>
            <a:endParaRPr lang="en-US" sz="1600" b="1" dirty="0">
              <a:solidFill>
                <a:srgbClr val="23408E"/>
              </a:solidFill>
            </a:endParaRPr>
          </a:p>
        </p:txBody>
      </p:sp>
      <p:sp>
        <p:nvSpPr>
          <p:cNvPr id="2" name="TextBox 1">
            <a:extLst>
              <a:ext uri="{FF2B5EF4-FFF2-40B4-BE49-F238E27FC236}">
                <a16:creationId xmlns:a16="http://schemas.microsoft.com/office/drawing/2014/main" xmlns="" id="{DF0ED967-20B4-80B5-52D8-0F2CF5D00935}"/>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64</a:t>
            </a:fld>
            <a:endParaRPr lang="en-US" sz="1200" b="1" dirty="0">
              <a:solidFill>
                <a:srgbClr val="23408E"/>
              </a:solidFill>
            </a:endParaRPr>
          </a:p>
        </p:txBody>
      </p:sp>
      <p:pic>
        <p:nvPicPr>
          <p:cNvPr id="3" name="Picture 2">
            <a:extLst>
              <a:ext uri="{FF2B5EF4-FFF2-40B4-BE49-F238E27FC236}">
                <a16:creationId xmlns:a16="http://schemas.microsoft.com/office/drawing/2014/main" xmlns="" id="{B131CB46-81D6-AABC-02BE-C094BAAF90B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may third-party messages be transmitted via remote control?</a:t>
            </a:r>
          </a:p>
        </p:txBody>
      </p:sp>
      <p:sp>
        <p:nvSpPr>
          <p:cNvPr id="819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any circumstances in which third party messages are permitted by FCC rules</a:t>
            </a:r>
          </a:p>
          <a:p>
            <a:pPr marL="457200" indent="-457200">
              <a:buFont typeface="Times New Roman" pitchFamily="18" charset="0"/>
              <a:buAutoNum type="alphaUcPeriod"/>
            </a:pPr>
            <a:r>
              <a:rPr lang="en-US" dirty="0">
                <a:latin typeface="Calibri" pitchFamily="34" charset="0"/>
              </a:rPr>
              <a:t>Under no circumstances except for emergencies</a:t>
            </a:r>
          </a:p>
          <a:p>
            <a:pPr marL="457200" indent="-457200">
              <a:buFont typeface="Times New Roman" pitchFamily="18" charset="0"/>
              <a:buAutoNum type="alphaUcPeriod"/>
            </a:pPr>
            <a:r>
              <a:rPr lang="en-US" dirty="0">
                <a:latin typeface="Calibri" pitchFamily="34" charset="0"/>
              </a:rPr>
              <a:t>Only when the message is intended for licensed radio amateurs</a:t>
            </a:r>
          </a:p>
          <a:p>
            <a:pPr marL="457200" indent="-457200">
              <a:buFont typeface="Times New Roman" pitchFamily="18" charset="0"/>
              <a:buAutoNum type="alphaUcPeriod"/>
            </a:pPr>
            <a:r>
              <a:rPr lang="en-US" dirty="0">
                <a:latin typeface="Calibri" pitchFamily="34" charset="0"/>
              </a:rPr>
              <a:t>Only when the message is intended for third parties in areas where licensing is controlled by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G1E12 (A) [97.115] Page 3-13</a:t>
            </a:r>
            <a:endParaRPr lang="en-US" sz="1600" b="1" dirty="0">
              <a:solidFill>
                <a:srgbClr val="23408E"/>
              </a:solidFill>
            </a:endParaRPr>
          </a:p>
        </p:txBody>
      </p:sp>
      <p:sp>
        <p:nvSpPr>
          <p:cNvPr id="2" name="TextBox 1">
            <a:extLst>
              <a:ext uri="{FF2B5EF4-FFF2-40B4-BE49-F238E27FC236}">
                <a16:creationId xmlns:a16="http://schemas.microsoft.com/office/drawing/2014/main" xmlns="" id="{003FD202-CE6E-EBAC-F59D-5645562F185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65</a:t>
            </a:fld>
            <a:endParaRPr lang="en-US" sz="1200" b="1" dirty="0">
              <a:solidFill>
                <a:srgbClr val="23408E"/>
              </a:solidFill>
            </a:endParaRPr>
          </a:p>
        </p:txBody>
      </p:sp>
      <p:pic>
        <p:nvPicPr>
          <p:cNvPr id="3" name="Picture 2">
            <a:extLst>
              <a:ext uri="{FF2B5EF4-FFF2-40B4-BE49-F238E27FC236}">
                <a16:creationId xmlns:a16="http://schemas.microsoft.com/office/drawing/2014/main" xmlns="" id="{B45663FD-1000-6DE3-E2E3-612A225BA3B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9612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061474"/>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Prohibited &amp; Restricted Communications</a:t>
            </a:r>
          </a:p>
        </p:txBody>
      </p:sp>
      <p:sp>
        <p:nvSpPr>
          <p:cNvPr id="3" name="Content Placeholder 2"/>
          <p:cNvSpPr>
            <a:spLocks noGrp="1"/>
          </p:cNvSpPr>
          <p:nvPr>
            <p:ph idx="1"/>
          </p:nvPr>
        </p:nvSpPr>
        <p:spPr bwMode="auto">
          <a:xfrm>
            <a:off x="587375" y="2170114"/>
            <a:ext cx="11071225"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One-way transmissions not permitted, except for </a:t>
            </a:r>
            <a:r>
              <a:rPr lang="en-US" sz="3100" i="1" dirty="0">
                <a:solidFill>
                  <a:srgbClr val="C00000"/>
                </a:solidFill>
              </a:rPr>
              <a:t>code practice</a:t>
            </a:r>
          </a:p>
          <a:p>
            <a:r>
              <a:rPr lang="en-US" sz="3100" dirty="0"/>
              <a:t>Can’t retransmit a broadcast, except for weather or propagation predictions from US government stations (as long as it’s occasional)</a:t>
            </a:r>
          </a:p>
          <a:p>
            <a:r>
              <a:rPr lang="en-US" sz="3100" dirty="0"/>
              <a:t>It’s permitted for US amateurs to communicate with amateur stations in countries outside the areas administered by the FCC unless the country has notified the ITU that it objects</a:t>
            </a:r>
          </a:p>
          <a:p>
            <a:r>
              <a:rPr lang="en-US" sz="3100" dirty="0"/>
              <a:t>Codes intended to obscure meanings of messages are prohibited</a:t>
            </a:r>
          </a:p>
          <a:p>
            <a:endParaRPr lang="en-US" dirty="0"/>
          </a:p>
          <a:p>
            <a:endParaRPr lang="en-US" dirty="0"/>
          </a:p>
          <a:p>
            <a:endParaRPr lang="en-US" dirty="0"/>
          </a:p>
        </p:txBody>
      </p:sp>
      <p:pic>
        <p:nvPicPr>
          <p:cNvPr id="2" name="Picture 1">
            <a:extLst>
              <a:ext uri="{FF2B5EF4-FFF2-40B4-BE49-F238E27FC236}">
                <a16:creationId xmlns:a16="http://schemas.microsoft.com/office/drawing/2014/main" xmlns="" id="{FFCEC52F-5A5A-876E-78C8-98D4E3EC4C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167804"/>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Prohibited &amp; Restricted Communications (cont.)</a:t>
            </a:r>
          </a:p>
        </p:txBody>
      </p:sp>
      <p:sp>
        <p:nvSpPr>
          <p:cNvPr id="3" name="Content Placeholder 2"/>
          <p:cNvSpPr>
            <a:spLocks noGrp="1"/>
          </p:cNvSpPr>
          <p:nvPr>
            <p:ph idx="1"/>
          </p:nvPr>
        </p:nvSpPr>
        <p:spPr bwMode="auto">
          <a:xfrm>
            <a:off x="587375" y="2170114"/>
            <a:ext cx="11071225"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On terrestrial cross-band repeaters that receive signals on one frequency band and retransmit them on another frequency band, such transmissions are permitted if the control operator of the repeater transmitter that operates on the HF band has a General class license or higher</a:t>
            </a:r>
          </a:p>
          <a:p>
            <a:endParaRPr lang="en-US" dirty="0"/>
          </a:p>
          <a:p>
            <a:endParaRPr lang="en-US" dirty="0"/>
          </a:p>
        </p:txBody>
      </p:sp>
      <p:pic>
        <p:nvPicPr>
          <p:cNvPr id="2" name="Picture 1">
            <a:extLst>
              <a:ext uri="{FF2B5EF4-FFF2-40B4-BE49-F238E27FC236}">
                <a16:creationId xmlns:a16="http://schemas.microsoft.com/office/drawing/2014/main" xmlns="" id="{E7536877-936F-1A43-12BE-AE6DDEF4F1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5233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8F43990A-65A4-AFFD-442C-0B7222B037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transmissions is permitted for all amateur stations?</a:t>
            </a:r>
          </a:p>
        </p:txBody>
      </p:sp>
      <p:sp>
        <p:nvSpPr>
          <p:cNvPr id="8499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Unidentified transmissions of less than 10 seconds duration for test purposes only</a:t>
            </a:r>
          </a:p>
          <a:p>
            <a:pPr marL="457200" indent="-457200">
              <a:buFont typeface="Times New Roman" pitchFamily="18" charset="0"/>
              <a:buAutoNum type="alphaUcPeriod"/>
            </a:pPr>
            <a:r>
              <a:rPr lang="en-US" dirty="0">
                <a:latin typeface="Calibri" pitchFamily="34" charset="0"/>
              </a:rPr>
              <a:t>Automatic retransmission of other amateur signals by any amateur station</a:t>
            </a:r>
          </a:p>
          <a:p>
            <a:pPr marL="457200" indent="-457200">
              <a:buFont typeface="Times New Roman" pitchFamily="18" charset="0"/>
              <a:buAutoNum type="alphaUcPeriod"/>
            </a:pPr>
            <a:r>
              <a:rPr lang="en-US" dirty="0">
                <a:latin typeface="Calibri" pitchFamily="34" charset="0"/>
              </a:rPr>
              <a:t>Occasional retransmission of weather and propagation forecast information from US government stations</a:t>
            </a:r>
          </a:p>
          <a:p>
            <a:pPr marL="457200" indent="-457200">
              <a:buFont typeface="Times New Roman" pitchFamily="18" charset="0"/>
              <a:buAutoNum type="alphaUcPeriod"/>
            </a:pPr>
            <a:r>
              <a:rPr lang="en-US" dirty="0">
                <a:latin typeface="Calibri" pitchFamily="34" charset="0"/>
              </a:rPr>
              <a:t>Encrypted messages, if not intended to facilitate a criminal act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G1B04 (C) [97.113(c)] Page 3-14</a:t>
            </a:r>
            <a:endParaRPr lang="en-US" sz="1600" b="1" dirty="0">
              <a:solidFill>
                <a:srgbClr val="23408E"/>
              </a:solidFill>
            </a:endParaRPr>
          </a:p>
        </p:txBody>
      </p:sp>
      <p:sp>
        <p:nvSpPr>
          <p:cNvPr id="2" name="TextBox 1">
            <a:extLst>
              <a:ext uri="{FF2B5EF4-FFF2-40B4-BE49-F238E27FC236}">
                <a16:creationId xmlns:a16="http://schemas.microsoft.com/office/drawing/2014/main" xmlns="" id="{2230E446-6ABA-B3CB-307B-C5D903D9AE3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69</a:t>
            </a:fld>
            <a:endParaRPr lang="en-US" sz="1200" b="1" dirty="0">
              <a:solidFill>
                <a:srgbClr val="23408E"/>
              </a:solidFill>
            </a:endParaRPr>
          </a:p>
        </p:txBody>
      </p:sp>
      <p:pic>
        <p:nvPicPr>
          <p:cNvPr id="3" name="Picture 2">
            <a:extLst>
              <a:ext uri="{FF2B5EF4-FFF2-40B4-BE49-F238E27FC236}">
                <a16:creationId xmlns:a16="http://schemas.microsoft.com/office/drawing/2014/main" xmlns="" id="{50FBBF38-9648-B9CF-F393-BF1B51A8C8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FCC Volunteer Monitoring Program</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Radio Service is self-policing</a:t>
            </a:r>
          </a:p>
          <a:p>
            <a:r>
              <a:rPr lang="en-US" dirty="0"/>
              <a:t>ARRL created the Amateur Auxiliary in 1982 so amateurs could assist FCC with enforcement (Official Observers) and interference issues (Local Interference Committees)</a:t>
            </a:r>
          </a:p>
          <a:p>
            <a:r>
              <a:rPr lang="en-US" dirty="0"/>
              <a:t>Official Observer Program changed to Volunteer Monitoring Program (VMP) in 2018 … </a:t>
            </a:r>
            <a:r>
              <a:rPr lang="en-US" u="sng" dirty="0"/>
              <a:t>Goals</a:t>
            </a:r>
            <a:r>
              <a:rPr lang="en-US" dirty="0"/>
              <a:t>: </a:t>
            </a:r>
            <a:r>
              <a:rPr lang="en-US" i="1" dirty="0">
                <a:solidFill>
                  <a:srgbClr val="0000FF"/>
                </a:solidFill>
              </a:rPr>
              <a:t>self-regulation</a:t>
            </a:r>
            <a:r>
              <a:rPr lang="en-US" dirty="0"/>
              <a:t> &amp; </a:t>
            </a:r>
            <a:r>
              <a:rPr lang="en-US" i="1" dirty="0">
                <a:solidFill>
                  <a:srgbClr val="0000FF"/>
                </a:solidFill>
              </a:rPr>
              <a:t>compliance</a:t>
            </a:r>
          </a:p>
          <a:p>
            <a:r>
              <a:rPr lang="en-US" dirty="0"/>
              <a:t>VMP made up of volunteer amateurs, monitoring airwaves for rules violations</a:t>
            </a:r>
          </a:p>
        </p:txBody>
      </p:sp>
      <p:pic>
        <p:nvPicPr>
          <p:cNvPr id="2" name="Picture 1">
            <a:extLst>
              <a:ext uri="{FF2B5EF4-FFF2-40B4-BE49-F238E27FC236}">
                <a16:creationId xmlns:a16="http://schemas.microsoft.com/office/drawing/2014/main" xmlns="" id="{86D59750-D23A-25A2-4D15-9E05F60790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one-way transmissions are permitted?</a:t>
            </a:r>
          </a:p>
        </p:txBody>
      </p:sp>
      <p:sp>
        <p:nvSpPr>
          <p:cNvPr id="86018" name="Text Placeholder 2"/>
          <p:cNvSpPr>
            <a:spLocks noGrp="1"/>
          </p:cNvSpPr>
          <p:nvPr>
            <p:ph type="body" idx="1"/>
          </p:nvPr>
        </p:nvSpPr>
        <p:spPr bwMode="auto">
          <a:xfrm>
            <a:off x="457200" y="3124200"/>
            <a:ext cx="11353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Unidentified test transmissions of less than 10 seconds in duration</a:t>
            </a:r>
          </a:p>
          <a:p>
            <a:pPr marL="457200" indent="-457200">
              <a:buFont typeface="Times New Roman" pitchFamily="18" charset="0"/>
              <a:buAutoNum type="alphaUcPeriod"/>
            </a:pPr>
            <a:r>
              <a:rPr lang="en-US" dirty="0">
                <a:latin typeface="Calibri" pitchFamily="34" charset="0"/>
              </a:rPr>
              <a:t>Transmissions to assist with learning the International Morse code</a:t>
            </a:r>
          </a:p>
          <a:p>
            <a:pPr marL="457200" indent="-457200">
              <a:buFont typeface="Times New Roman" pitchFamily="18" charset="0"/>
              <a:buAutoNum type="alphaUcPeriod"/>
            </a:pPr>
            <a:r>
              <a:rPr lang="en-US" dirty="0">
                <a:latin typeface="Calibri" pitchFamily="34" charset="0"/>
              </a:rPr>
              <a:t>Regular transmissions offering equipment for sale, if intended for amateur radio use</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G1B05 (B) [97.111(5)(b)] Page 3-14</a:t>
            </a:r>
            <a:endParaRPr lang="en-US" sz="1600" b="1" dirty="0">
              <a:solidFill>
                <a:srgbClr val="23408E"/>
              </a:solidFill>
            </a:endParaRPr>
          </a:p>
        </p:txBody>
      </p:sp>
      <p:sp>
        <p:nvSpPr>
          <p:cNvPr id="2" name="TextBox 1">
            <a:extLst>
              <a:ext uri="{FF2B5EF4-FFF2-40B4-BE49-F238E27FC236}">
                <a16:creationId xmlns:a16="http://schemas.microsoft.com/office/drawing/2014/main" xmlns="" id="{992FAD50-B0A8-36AD-5030-DA2F48E7CE4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70</a:t>
            </a:fld>
            <a:endParaRPr lang="en-US" sz="1200" b="1" dirty="0">
              <a:solidFill>
                <a:srgbClr val="23408E"/>
              </a:solidFill>
            </a:endParaRPr>
          </a:p>
        </p:txBody>
      </p:sp>
      <p:pic>
        <p:nvPicPr>
          <p:cNvPr id="3" name="Picture 2">
            <a:extLst>
              <a:ext uri="{FF2B5EF4-FFF2-40B4-BE49-F238E27FC236}">
                <a16:creationId xmlns:a16="http://schemas.microsoft.com/office/drawing/2014/main" xmlns="" id="{65F2AF37-1684-4E9E-3FBD-E44D9D2A0B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are the restrictions on the use of abbreviations or procedural signals in the amateur service?</a:t>
            </a:r>
          </a:p>
        </p:txBody>
      </p:sp>
      <p:sp>
        <p:nvSpPr>
          <p:cNvPr id="8704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“Q” signals are permitted</a:t>
            </a:r>
          </a:p>
          <a:p>
            <a:pPr marL="457200" indent="-457200">
              <a:buFont typeface="Times New Roman" pitchFamily="18" charset="0"/>
              <a:buAutoNum type="alphaUcPeriod"/>
            </a:pPr>
            <a:r>
              <a:rPr lang="en-US" dirty="0">
                <a:latin typeface="Calibri" pitchFamily="34" charset="0"/>
              </a:rPr>
              <a:t>They may be used if they do not obscure the meaning of a message</a:t>
            </a:r>
          </a:p>
          <a:p>
            <a:pPr marL="457200" indent="-457200">
              <a:buFont typeface="Times New Roman" pitchFamily="18" charset="0"/>
              <a:buAutoNum type="alphaUcPeriod"/>
            </a:pPr>
            <a:r>
              <a:rPr lang="en-US" dirty="0">
                <a:latin typeface="Calibri" pitchFamily="34" charset="0"/>
              </a:rPr>
              <a:t>They are not permitted</a:t>
            </a:r>
          </a:p>
          <a:p>
            <a:pPr marL="457200" indent="-457200">
              <a:buFont typeface="Times New Roman" pitchFamily="18" charset="0"/>
              <a:buAutoNum type="alphaUcPeriod"/>
            </a:pPr>
            <a:r>
              <a:rPr lang="en-US" dirty="0">
                <a:latin typeface="Calibri" pitchFamily="34" charset="0"/>
              </a:rPr>
              <a:t>They are limited to those expressly listed in Part 97 of the FCC rules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G1B07 (B) [97.113(a)(4)] Page 3-14</a:t>
            </a:r>
            <a:endParaRPr lang="en-US" sz="1600" b="1" dirty="0">
              <a:solidFill>
                <a:srgbClr val="23408E"/>
              </a:solidFill>
            </a:endParaRPr>
          </a:p>
        </p:txBody>
      </p:sp>
      <p:sp>
        <p:nvSpPr>
          <p:cNvPr id="2" name="TextBox 1">
            <a:extLst>
              <a:ext uri="{FF2B5EF4-FFF2-40B4-BE49-F238E27FC236}">
                <a16:creationId xmlns:a16="http://schemas.microsoft.com/office/drawing/2014/main" xmlns="" id="{26738C11-82E6-0D44-63C8-055CC548C72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71</a:t>
            </a:fld>
            <a:endParaRPr lang="en-US" sz="1200" b="1" dirty="0">
              <a:solidFill>
                <a:srgbClr val="23408E"/>
              </a:solidFill>
            </a:endParaRPr>
          </a:p>
        </p:txBody>
      </p:sp>
      <p:pic>
        <p:nvPicPr>
          <p:cNvPr id="3" name="Picture 2">
            <a:extLst>
              <a:ext uri="{FF2B5EF4-FFF2-40B4-BE49-F238E27FC236}">
                <a16:creationId xmlns:a16="http://schemas.microsoft.com/office/drawing/2014/main" xmlns="" id="{590936C0-0D9C-6223-5228-9FC8A5ED59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is it permissible to communicate with amateur stations in countries outside the areas administered by the Federal Communications Commission?</a:t>
            </a:r>
          </a:p>
        </p:txBody>
      </p:sp>
      <p:sp>
        <p:nvSpPr>
          <p:cNvPr id="88066" name="Text Placeholder 2"/>
          <p:cNvSpPr>
            <a:spLocks noGrp="1"/>
          </p:cNvSpPr>
          <p:nvPr>
            <p:ph type="body" idx="1"/>
          </p:nvPr>
        </p:nvSpPr>
        <p:spPr bwMode="auto">
          <a:xfrm>
            <a:off x="609600" y="3124200"/>
            <a:ext cx="112014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when the foreign country has a formal third-party agreement filed with the FCC</a:t>
            </a:r>
          </a:p>
          <a:p>
            <a:pPr marL="457200" indent="-457200">
              <a:buFont typeface="Times New Roman" pitchFamily="18" charset="0"/>
              <a:buAutoNum type="alphaUcPeriod"/>
            </a:pPr>
            <a:r>
              <a:rPr lang="en-US" dirty="0">
                <a:latin typeface="Calibri" pitchFamily="34" charset="0"/>
              </a:rPr>
              <a:t>When the contact is with amateurs in any country except those whose administrations have notified the ITU that they object to such communications</a:t>
            </a:r>
          </a:p>
          <a:p>
            <a:pPr marL="457200" indent="-457200">
              <a:buFont typeface="Times New Roman" pitchFamily="18" charset="0"/>
              <a:buAutoNum type="alphaUcPeriod"/>
            </a:pPr>
            <a:r>
              <a:rPr lang="en-US" dirty="0">
                <a:latin typeface="Calibri" pitchFamily="34" charset="0"/>
              </a:rPr>
              <a:t>Only when the contact is with amateurs licensed by a country which is a member of the United Nations, or by a territory possessed by such a country</a:t>
            </a:r>
          </a:p>
          <a:p>
            <a:pPr marL="457200" indent="-457200">
              <a:buFont typeface="Times New Roman" pitchFamily="18" charset="0"/>
              <a:buAutoNum type="alphaUcPeriod"/>
            </a:pPr>
            <a:r>
              <a:rPr lang="en-US" dirty="0">
                <a:latin typeface="Calibri" pitchFamily="34" charset="0"/>
              </a:rPr>
              <a:t>Only when the contact is with amateurs licensed by a country which is a member of the International Amateur Radio Union, or by a territory possessed by such a country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G1B08 (B) [97.111(a)(1)] Page 3-14</a:t>
            </a:r>
            <a:endParaRPr lang="en-US" sz="1600" b="1" dirty="0">
              <a:solidFill>
                <a:srgbClr val="23408E"/>
              </a:solidFill>
            </a:endParaRPr>
          </a:p>
        </p:txBody>
      </p:sp>
      <p:sp>
        <p:nvSpPr>
          <p:cNvPr id="2" name="TextBox 1">
            <a:extLst>
              <a:ext uri="{FF2B5EF4-FFF2-40B4-BE49-F238E27FC236}">
                <a16:creationId xmlns:a16="http://schemas.microsoft.com/office/drawing/2014/main" xmlns="" id="{BAA93949-CD96-92A4-4FEF-3F6A0F1632E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72</a:t>
            </a:fld>
            <a:endParaRPr lang="en-US" sz="1200" b="1" dirty="0">
              <a:solidFill>
                <a:srgbClr val="23408E"/>
              </a:solidFill>
            </a:endParaRPr>
          </a:p>
        </p:txBody>
      </p:sp>
      <p:pic>
        <p:nvPicPr>
          <p:cNvPr id="3" name="Picture 2">
            <a:extLst>
              <a:ext uri="{FF2B5EF4-FFF2-40B4-BE49-F238E27FC236}">
                <a16:creationId xmlns:a16="http://schemas.microsoft.com/office/drawing/2014/main" xmlns="" id="{1C5A0B54-F939-938C-9213-6EB1C12C49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may a 10-meter repeater retransmit the 2-meter signal from a station that has a Technician class control operator?</a:t>
            </a:r>
          </a:p>
        </p:txBody>
      </p:sp>
      <p:sp>
        <p:nvSpPr>
          <p:cNvPr id="8909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no circumstances</a:t>
            </a:r>
          </a:p>
          <a:p>
            <a:pPr marL="457200" indent="-457200">
              <a:buFont typeface="Times New Roman" pitchFamily="18" charset="0"/>
              <a:buAutoNum type="alphaUcPeriod"/>
            </a:pPr>
            <a:r>
              <a:rPr lang="en-US" dirty="0">
                <a:latin typeface="Calibri" pitchFamily="34" charset="0"/>
              </a:rPr>
              <a:t>Only if the station on 10-meters is operating under a Special Temporary Authorization allowing such retransmission</a:t>
            </a:r>
          </a:p>
          <a:p>
            <a:pPr marL="457200" indent="-457200">
              <a:buFont typeface="Times New Roman" pitchFamily="18" charset="0"/>
              <a:buAutoNum type="alphaUcPeriod"/>
            </a:pPr>
            <a:r>
              <a:rPr lang="en-US" dirty="0">
                <a:latin typeface="Calibri" pitchFamily="34" charset="0"/>
              </a:rPr>
              <a:t>Only during an FCC-declared general state of communications emergency</a:t>
            </a:r>
          </a:p>
          <a:p>
            <a:pPr marL="457200" indent="-457200">
              <a:buFont typeface="Times New Roman" pitchFamily="18" charset="0"/>
              <a:buAutoNum type="alphaUcPeriod"/>
            </a:pPr>
            <a:r>
              <a:rPr lang="en-US" dirty="0">
                <a:latin typeface="Calibri" pitchFamily="34" charset="0"/>
              </a:rPr>
              <a:t>Only if the 10-meter repeater control operator holds at least a General class license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G1E02 (D) [97.205(b)] Page 3-15</a:t>
            </a:r>
            <a:endParaRPr lang="en-US" sz="1600" b="1" dirty="0">
              <a:solidFill>
                <a:srgbClr val="23408E"/>
              </a:solidFill>
            </a:endParaRPr>
          </a:p>
        </p:txBody>
      </p:sp>
      <p:sp>
        <p:nvSpPr>
          <p:cNvPr id="2" name="TextBox 1">
            <a:extLst>
              <a:ext uri="{FF2B5EF4-FFF2-40B4-BE49-F238E27FC236}">
                <a16:creationId xmlns:a16="http://schemas.microsoft.com/office/drawing/2014/main" xmlns="" id="{057D00F1-7E73-524C-40B0-72E159997B8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73</a:t>
            </a:fld>
            <a:endParaRPr lang="en-US" sz="1200" b="1" dirty="0">
              <a:solidFill>
                <a:srgbClr val="23408E"/>
              </a:solidFill>
            </a:endParaRPr>
          </a:p>
        </p:txBody>
      </p:sp>
      <p:pic>
        <p:nvPicPr>
          <p:cNvPr id="3" name="Picture 2">
            <a:extLst>
              <a:ext uri="{FF2B5EF4-FFF2-40B4-BE49-F238E27FC236}">
                <a16:creationId xmlns:a16="http://schemas.microsoft.com/office/drawing/2014/main" xmlns="" id="{F95296DD-EBDF-2BC9-AA4A-977E509296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489284"/>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3.4</a:t>
            </a:r>
            <a:r>
              <a:rPr lang="en-US" dirty="0"/>
              <a:t/>
            </a:r>
            <a:br>
              <a:rPr lang="en-US" dirty="0"/>
            </a:br>
            <a:r>
              <a:rPr lang="en-US" dirty="0"/>
              <a:t>Technical Rules and Standards</a:t>
            </a:r>
          </a:p>
        </p:txBody>
      </p:sp>
      <p:sp>
        <p:nvSpPr>
          <p:cNvPr id="3" name="Content Placeholder 2"/>
          <p:cNvSpPr>
            <a:spLocks noGrp="1"/>
          </p:cNvSpPr>
          <p:nvPr>
            <p:ph idx="1"/>
          </p:nvPr>
        </p:nvSpPr>
        <p:spPr bwMode="auto">
          <a:xfrm>
            <a:off x="609600" y="2170114"/>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Good Amateur Practices …</a:t>
            </a:r>
          </a:p>
          <a:p>
            <a:pPr lvl="1"/>
            <a:r>
              <a:rPr lang="en-US" dirty="0"/>
              <a:t>Not all procedures are covered in the exam or by FCC Part 97 rules</a:t>
            </a:r>
          </a:p>
          <a:p>
            <a:pPr lvl="1"/>
            <a:r>
              <a:rPr lang="en-US" dirty="0"/>
              <a:t>Amateurs themselves set day-to-day operating standards, although the FCC reserves the right to rule on what is and isn’t </a:t>
            </a:r>
            <a:r>
              <a:rPr lang="en-US" i="1" dirty="0">
                <a:solidFill>
                  <a:srgbClr val="C00000"/>
                </a:solidFill>
              </a:rPr>
              <a:t>good engineering and good amateur practice</a:t>
            </a:r>
          </a:p>
          <a:p>
            <a:pPr lvl="1"/>
            <a:r>
              <a:rPr lang="en-US" dirty="0"/>
              <a:t>Many sources available cover these practices, including …</a:t>
            </a:r>
          </a:p>
          <a:p>
            <a:pPr lvl="2"/>
            <a:r>
              <a:rPr lang="en-US" dirty="0"/>
              <a:t>ARRL Handbook</a:t>
            </a:r>
          </a:p>
          <a:p>
            <a:pPr lvl="2"/>
            <a:r>
              <a:rPr lang="en-US" dirty="0"/>
              <a:t>ARRL Antenna Book </a:t>
            </a:r>
          </a:p>
          <a:p>
            <a:pPr lvl="2"/>
            <a:r>
              <a:rPr lang="en-US" dirty="0"/>
              <a:t>Club websites</a:t>
            </a:r>
          </a:p>
        </p:txBody>
      </p:sp>
      <p:pic>
        <p:nvPicPr>
          <p:cNvPr id="2" name="Picture 1">
            <a:extLst>
              <a:ext uri="{FF2B5EF4-FFF2-40B4-BE49-F238E27FC236}">
                <a16:creationId xmlns:a16="http://schemas.microsoft.com/office/drawing/2014/main" xmlns="" id="{75368DBE-7233-FC52-EC5A-0FF2FF3F64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587375" y="987552"/>
            <a:ext cx="10972800" cy="1182561"/>
          </a:xfrm>
          <a:noFill/>
          <a:ln>
            <a:miter lim="800000"/>
            <a:headEnd/>
            <a:tailEnd/>
          </a:ln>
        </p:spPr>
        <p:txBody>
          <a:bodyPr vert="horz" wrap="square" lIns="91440" tIns="45720" rIns="91440" bIns="45720" numCol="1" anchor="t" anchorCtr="0" compatLnSpc="1">
            <a:prstTxWarp prst="textNoShape">
              <a:avLst/>
            </a:prstTxWarp>
          </a:bodyPr>
          <a:lstStyle/>
          <a:p>
            <a:r>
              <a:rPr lang="en-US" dirty="0"/>
              <a:t>Output Power</a:t>
            </a:r>
          </a:p>
        </p:txBody>
      </p:sp>
      <p:sp>
        <p:nvSpPr>
          <p:cNvPr id="3" name="Content Placeholder 2"/>
          <p:cNvSpPr>
            <a:spLocks noGrp="1"/>
          </p:cNvSpPr>
          <p:nvPr>
            <p:ph idx="1"/>
          </p:nvPr>
        </p:nvSpPr>
        <p:spPr bwMode="auto">
          <a:xfrm>
            <a:off x="609600" y="1981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General, Advanced, and Amateur Extra limited to max transmitter output of 1500 W PEP (</a:t>
            </a:r>
            <a:r>
              <a:rPr lang="en-US" sz="3000" i="1" dirty="0">
                <a:solidFill>
                  <a:srgbClr val="C00000"/>
                </a:solidFill>
              </a:rPr>
              <a:t>peak envelope power</a:t>
            </a:r>
            <a:r>
              <a:rPr lang="en-US" sz="3000" dirty="0"/>
              <a:t>) on HF bands</a:t>
            </a:r>
          </a:p>
          <a:p>
            <a:r>
              <a:rPr lang="en-US" sz="3000" dirty="0"/>
              <a:t>Two Q-signals for indicating power level …</a:t>
            </a:r>
          </a:p>
          <a:p>
            <a:pPr lvl="1"/>
            <a:r>
              <a:rPr lang="en-US" sz="2600" dirty="0"/>
              <a:t>QRP: </a:t>
            </a:r>
            <a:r>
              <a:rPr lang="en-US" sz="2600" i="1" dirty="0">
                <a:solidFill>
                  <a:srgbClr val="C00000"/>
                </a:solidFill>
              </a:rPr>
              <a:t>Reduce power</a:t>
            </a:r>
            <a:r>
              <a:rPr lang="en-US" sz="2600" dirty="0"/>
              <a:t> or </a:t>
            </a:r>
            <a:r>
              <a:rPr lang="en-US" sz="2600" i="1" dirty="0">
                <a:solidFill>
                  <a:srgbClr val="C00000"/>
                </a:solidFill>
              </a:rPr>
              <a:t>I am using low power</a:t>
            </a:r>
            <a:r>
              <a:rPr lang="en-US" sz="2600" dirty="0"/>
              <a:t> (usually 5W or less)</a:t>
            </a:r>
          </a:p>
          <a:p>
            <a:pPr lvl="1"/>
            <a:r>
              <a:rPr lang="en-US" sz="2600" dirty="0"/>
              <a:t>QRO: </a:t>
            </a:r>
            <a:r>
              <a:rPr lang="en-US" sz="2600" i="1" dirty="0">
                <a:solidFill>
                  <a:srgbClr val="C00000"/>
                </a:solidFill>
              </a:rPr>
              <a:t>Increase power</a:t>
            </a:r>
            <a:r>
              <a:rPr lang="en-US" sz="2600" dirty="0"/>
              <a:t> or </a:t>
            </a:r>
            <a:r>
              <a:rPr lang="en-US" sz="2600" i="1" dirty="0">
                <a:solidFill>
                  <a:srgbClr val="C00000"/>
                </a:solidFill>
              </a:rPr>
              <a:t>I am using high power</a:t>
            </a:r>
            <a:endParaRPr lang="en-US" sz="2600" dirty="0"/>
          </a:p>
          <a:p>
            <a:r>
              <a:rPr lang="en-US" sz="3000" dirty="0"/>
              <a:t>Two max power restrictions on HF …</a:t>
            </a:r>
          </a:p>
          <a:p>
            <a:pPr lvl="1"/>
            <a:r>
              <a:rPr lang="en-US" sz="2600" dirty="0"/>
              <a:t>200 W PEP on 30 meters (10.1 MHz)</a:t>
            </a:r>
          </a:p>
          <a:p>
            <a:pPr lvl="1"/>
            <a:r>
              <a:rPr lang="en-US" sz="2600" dirty="0"/>
              <a:t>100 W PEP with respect to half-wave dipole on 60 meters (5 MHz) with max bandwidth of 2.8 kHz</a:t>
            </a:r>
          </a:p>
        </p:txBody>
      </p:sp>
      <p:pic>
        <p:nvPicPr>
          <p:cNvPr id="2" name="Picture 1">
            <a:extLst>
              <a:ext uri="{FF2B5EF4-FFF2-40B4-BE49-F238E27FC236}">
                <a16:creationId xmlns:a16="http://schemas.microsoft.com/office/drawing/2014/main" xmlns="" id="{66EAE7F4-55FF-1DCA-7747-E76691DC11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587375" y="987552"/>
            <a:ext cx="10972800" cy="1182561"/>
          </a:xfrm>
          <a:noFill/>
          <a:ln>
            <a:miter lim="800000"/>
            <a:headEnd/>
            <a:tailEnd/>
          </a:ln>
        </p:spPr>
        <p:txBody>
          <a:bodyPr vert="horz" wrap="square" lIns="91440" tIns="45720" rIns="91440" bIns="45720" numCol="1" anchor="t" anchorCtr="0" compatLnSpc="1">
            <a:prstTxWarp prst="textNoShape">
              <a:avLst/>
            </a:prstTxWarp>
          </a:bodyPr>
          <a:lstStyle/>
          <a:p>
            <a:r>
              <a:rPr lang="en-US" dirty="0"/>
              <a:t>Output Power (cont.)</a:t>
            </a:r>
          </a:p>
        </p:txBody>
      </p:sp>
      <p:sp>
        <p:nvSpPr>
          <p:cNvPr id="3" name="Content Placeholder 2"/>
          <p:cNvSpPr>
            <a:spLocks noGrp="1"/>
          </p:cNvSpPr>
          <p:nvPr>
            <p:ph idx="1"/>
          </p:nvPr>
        </p:nvSpPr>
        <p:spPr bwMode="auto">
          <a:xfrm>
            <a:off x="609600" y="1981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Novice and Technician licensees operating on HF are limited to 200 W PEP output</a:t>
            </a:r>
          </a:p>
          <a:p>
            <a:r>
              <a:rPr lang="en-US" sz="2800" dirty="0"/>
              <a:t>General, Advanced, and Extra licensees may use full 1500 W PEP output in the former Novice segments on 80, 40, and 15 meters</a:t>
            </a:r>
          </a:p>
          <a:p>
            <a:r>
              <a:rPr lang="en-US" sz="2800" dirty="0"/>
              <a:t>Since spread spectrum creates a noise-like signal that can affect other users, the output power limit for amateurs for SS signals is 10 watts</a:t>
            </a:r>
          </a:p>
          <a:p>
            <a:r>
              <a:rPr lang="en-US" sz="2800" dirty="0"/>
              <a:t>FCC requires amateurs to use the minimum power necessary to carry out the desired communication</a:t>
            </a:r>
          </a:p>
        </p:txBody>
      </p:sp>
      <p:pic>
        <p:nvPicPr>
          <p:cNvPr id="2" name="Picture 1">
            <a:extLst>
              <a:ext uri="{FF2B5EF4-FFF2-40B4-BE49-F238E27FC236}">
                <a16:creationId xmlns:a16="http://schemas.microsoft.com/office/drawing/2014/main" xmlns="" id="{810611DE-B086-BCCF-5877-F95DB51CD6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8830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AD3B57EE-373C-E5E0-2F54-44AD35E305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or what determines “good engineering and good amateur practice,” as applied to the operation of an amateur station in all respects not covered by the Part 97 rules?</a:t>
            </a:r>
          </a:p>
        </p:txBody>
      </p:sp>
      <p:sp>
        <p:nvSpPr>
          <p:cNvPr id="9318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FCC</a:t>
            </a:r>
          </a:p>
          <a:p>
            <a:pPr marL="457200" indent="-457200">
              <a:buFont typeface="Times New Roman" pitchFamily="18" charset="0"/>
              <a:buAutoNum type="alphaUcPeriod"/>
            </a:pPr>
            <a:r>
              <a:rPr lang="en-US" dirty="0">
                <a:latin typeface="Calibri" pitchFamily="34" charset="0"/>
              </a:rPr>
              <a:t>The control operator</a:t>
            </a:r>
          </a:p>
          <a:p>
            <a:pPr marL="457200" indent="-457200">
              <a:buFont typeface="Times New Roman" pitchFamily="18" charset="0"/>
              <a:buAutoNum type="alphaUcPeriod"/>
            </a:pPr>
            <a:r>
              <a:rPr lang="en-US" dirty="0">
                <a:latin typeface="Calibri" pitchFamily="34" charset="0"/>
              </a:rPr>
              <a:t>The IEEE</a:t>
            </a:r>
          </a:p>
          <a:p>
            <a:pPr marL="457200" indent="-457200">
              <a:buFont typeface="Times New Roman" pitchFamily="18" charset="0"/>
              <a:buAutoNum type="alphaUcPeriod"/>
            </a:pPr>
            <a:r>
              <a:rPr lang="en-US" dirty="0">
                <a:latin typeface="Calibri" pitchFamily="34" charset="0"/>
              </a:rPr>
              <a:t>The ITU</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G1B11 (A) [97.101(a)] Page 3-15</a:t>
            </a:r>
            <a:endParaRPr lang="en-US" sz="1600" b="1" dirty="0">
              <a:solidFill>
                <a:srgbClr val="23408E"/>
              </a:solidFill>
            </a:endParaRPr>
          </a:p>
        </p:txBody>
      </p:sp>
      <p:sp>
        <p:nvSpPr>
          <p:cNvPr id="2" name="TextBox 1">
            <a:extLst>
              <a:ext uri="{FF2B5EF4-FFF2-40B4-BE49-F238E27FC236}">
                <a16:creationId xmlns:a16="http://schemas.microsoft.com/office/drawing/2014/main" xmlns="" id="{CE714FFF-440F-D715-2216-541D1A42CCC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78</a:t>
            </a:fld>
            <a:endParaRPr lang="en-US" sz="1200" b="1" dirty="0">
              <a:solidFill>
                <a:srgbClr val="23408E"/>
              </a:solidFill>
            </a:endParaRPr>
          </a:p>
        </p:txBody>
      </p:sp>
      <p:pic>
        <p:nvPicPr>
          <p:cNvPr id="3" name="Picture 2">
            <a:extLst>
              <a:ext uri="{FF2B5EF4-FFF2-40B4-BE49-F238E27FC236}">
                <a16:creationId xmlns:a16="http://schemas.microsoft.com/office/drawing/2014/main" xmlns="" id="{92A43BE6-1F5C-FD31-828D-A40A717250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transmitting power an amateur station may use on 10.140 MHz?</a:t>
            </a:r>
          </a:p>
        </p:txBody>
      </p:sp>
      <p:sp>
        <p:nvSpPr>
          <p:cNvPr id="9421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2000 watts PEP output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G1C01 (A) [97.313(c) (1)]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2782BAF4-1E51-138F-4B46-4DC6D983B1D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79</a:t>
            </a:fld>
            <a:endParaRPr lang="en-US" sz="1200" b="1" dirty="0">
              <a:solidFill>
                <a:srgbClr val="23408E"/>
              </a:solidFill>
            </a:endParaRPr>
          </a:p>
        </p:txBody>
      </p:sp>
      <p:pic>
        <p:nvPicPr>
          <p:cNvPr id="3" name="Picture 2">
            <a:extLst>
              <a:ext uri="{FF2B5EF4-FFF2-40B4-BE49-F238E27FC236}">
                <a16:creationId xmlns:a16="http://schemas.microsoft.com/office/drawing/2014/main" xmlns="" id="{D4C94D80-D79D-6574-B207-82C3B53FED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587375" y="1135905"/>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VMP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Training activities for </a:t>
            </a:r>
            <a:r>
              <a:rPr lang="en-US" i="1" dirty="0">
                <a:solidFill>
                  <a:srgbClr val="C00000"/>
                </a:solidFill>
              </a:rPr>
              <a:t>monitoring</a:t>
            </a:r>
            <a:r>
              <a:rPr lang="en-US" dirty="0"/>
              <a:t> include …</a:t>
            </a:r>
          </a:p>
          <a:p>
            <a:pPr lvl="1"/>
            <a:r>
              <a:rPr lang="en-US" dirty="0"/>
              <a:t>Foxhunting</a:t>
            </a:r>
          </a:p>
          <a:p>
            <a:pPr lvl="1"/>
            <a:r>
              <a:rPr lang="en-US" dirty="0"/>
              <a:t>Radio direction-finding (RDF)</a:t>
            </a:r>
          </a:p>
          <a:p>
            <a:pPr lvl="1"/>
            <a:r>
              <a:rPr lang="en-US" dirty="0"/>
              <a:t>Used for quickly locating hidden transmitters</a:t>
            </a:r>
          </a:p>
          <a:p>
            <a:pPr lvl="1"/>
            <a:r>
              <a:rPr lang="en-US" dirty="0"/>
              <a:t>Volunteer monitors might use these skills to locate stations violating FCC rules, intentionally or not</a:t>
            </a:r>
          </a:p>
          <a:p>
            <a:r>
              <a:rPr lang="en-US" dirty="0"/>
              <a:t>More information …</a:t>
            </a:r>
          </a:p>
          <a:p>
            <a:pPr lvl="1">
              <a:buClr>
                <a:schemeClr val="tx1"/>
              </a:buClr>
            </a:pPr>
            <a:r>
              <a:rPr lang="en-US" dirty="0">
                <a:solidFill>
                  <a:srgbClr val="0000FF"/>
                </a:solidFill>
                <a:hlinkClick r:id="rId2">
                  <a:extLst>
                    <a:ext uri="{A12FA001-AC4F-418D-AE19-62706E023703}">
                      <ahyp:hlinkClr xmlns:ahyp="http://schemas.microsoft.com/office/drawing/2018/hyperlinkcolor" xmlns="" val="tx"/>
                    </a:ext>
                  </a:extLst>
                </a:hlinkClick>
              </a:rPr>
              <a:t>www.homingin.com</a:t>
            </a:r>
            <a:endParaRPr lang="en-US" dirty="0">
              <a:solidFill>
                <a:srgbClr val="0000FF"/>
              </a:solidFill>
            </a:endParaRPr>
          </a:p>
        </p:txBody>
      </p:sp>
      <p:pic>
        <p:nvPicPr>
          <p:cNvPr id="2" name="Picture 1">
            <a:extLst>
              <a:ext uri="{FF2B5EF4-FFF2-40B4-BE49-F238E27FC236}">
                <a16:creationId xmlns:a16="http://schemas.microsoft.com/office/drawing/2014/main" xmlns="" id="{A35892D1-000E-E9A8-B794-844C719A17E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transmitting power an amateur station may use on the 12-meter band?</a:t>
            </a:r>
          </a:p>
        </p:txBody>
      </p:sp>
      <p:sp>
        <p:nvSpPr>
          <p:cNvPr id="9523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50 watts PEP output</a:t>
            </a:r>
          </a:p>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An effective radiated power equivalent to 100 watts from a half-wave dipole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G1C02 (C)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86E1B029-97B0-1BAD-6098-E9FD2EF7134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80</a:t>
            </a:fld>
            <a:endParaRPr lang="en-US" sz="1200" b="1" dirty="0">
              <a:solidFill>
                <a:srgbClr val="23408E"/>
              </a:solidFill>
            </a:endParaRPr>
          </a:p>
        </p:txBody>
      </p:sp>
      <p:pic>
        <p:nvPicPr>
          <p:cNvPr id="3" name="Picture 2">
            <a:extLst>
              <a:ext uri="{FF2B5EF4-FFF2-40B4-BE49-F238E27FC236}">
                <a16:creationId xmlns:a16="http://schemas.microsoft.com/office/drawing/2014/main" xmlns="" id="{F630B5F8-1D1D-C396-97C8-D74349E6FC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bandwidth permitted by FCC rules for Amateur Radio stations transmitting on USB frequencies in the 60-meter band?</a:t>
            </a:r>
          </a:p>
        </p:txBody>
      </p:sp>
      <p:sp>
        <p:nvSpPr>
          <p:cNvPr id="9625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a:latin typeface="Calibri" pitchFamily="34" charset="0"/>
              </a:rPr>
              <a:t>2.8 kHz</a:t>
            </a:r>
          </a:p>
          <a:p>
            <a:pPr marL="457200" indent="-457200">
              <a:buFont typeface="Times New Roman" pitchFamily="18" charset="0"/>
              <a:buAutoNum type="alphaUcPeriod"/>
            </a:pPr>
            <a:r>
              <a:rPr lang="de-DE">
                <a:latin typeface="Calibri" pitchFamily="34" charset="0"/>
              </a:rPr>
              <a:t>5.6 kHz</a:t>
            </a:r>
          </a:p>
          <a:p>
            <a:pPr marL="457200" indent="-457200">
              <a:buFont typeface="Times New Roman" pitchFamily="18" charset="0"/>
              <a:buAutoNum type="alphaUcPeriod"/>
            </a:pPr>
            <a:r>
              <a:rPr lang="de-DE">
                <a:latin typeface="Calibri" pitchFamily="34" charset="0"/>
              </a:rPr>
              <a:t>1.8 kHz</a:t>
            </a:r>
          </a:p>
          <a:p>
            <a:pPr marL="457200" indent="-457200">
              <a:buFont typeface="Times New Roman" pitchFamily="18" charset="0"/>
              <a:buAutoNum type="alphaUcPeriod"/>
            </a:pPr>
            <a:r>
              <a:rPr lang="de-DE">
                <a:latin typeface="Calibri" pitchFamily="34" charset="0"/>
              </a:rPr>
              <a:t>3 kHz</a:t>
            </a:r>
            <a:endParaRPr lang="pt-BR">
              <a:latin typeface="Calibri" pitchFamily="34" charset="0"/>
            </a:endParaRPr>
          </a:p>
        </p:txBody>
      </p:sp>
      <p:sp>
        <p:nvSpPr>
          <p:cNvPr id="5" name="TextBox 4"/>
          <p:cNvSpPr txBox="1">
            <a:spLocks noChangeArrowheads="1"/>
          </p:cNvSpPr>
          <p:nvPr/>
        </p:nvSpPr>
        <p:spPr bwMode="auto">
          <a:xfrm>
            <a:off x="0" y="6493510"/>
            <a:ext cx="8001000" cy="338138"/>
          </a:xfrm>
          <a:prstGeom prst="rect">
            <a:avLst/>
          </a:prstGeom>
          <a:noFill/>
          <a:ln w="9525">
            <a:noFill/>
            <a:miter lim="800000"/>
            <a:headEnd/>
            <a:tailEnd/>
          </a:ln>
        </p:spPr>
        <p:txBody>
          <a:bodyPr>
            <a:spAutoFit/>
          </a:bodyPr>
          <a:lstStyle/>
          <a:p>
            <a:r>
              <a:rPr lang="pt-BR" sz="1600" b="1" dirty="0">
                <a:solidFill>
                  <a:srgbClr val="23408E"/>
                </a:solidFill>
              </a:rPr>
              <a:t>G1C03 (A) [97.303(h) (1)]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040F073A-E618-D48C-DD13-1D3AD33DB809}"/>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81</a:t>
            </a:fld>
            <a:endParaRPr lang="en-US" sz="1200" b="1" dirty="0">
              <a:solidFill>
                <a:srgbClr val="23408E"/>
              </a:solidFill>
            </a:endParaRPr>
          </a:p>
        </p:txBody>
      </p:sp>
      <p:pic>
        <p:nvPicPr>
          <p:cNvPr id="3" name="Picture 2">
            <a:extLst>
              <a:ext uri="{FF2B5EF4-FFF2-40B4-BE49-F238E27FC236}">
                <a16:creationId xmlns:a16="http://schemas.microsoft.com/office/drawing/2014/main" xmlns="" id="{CFC57906-D4AE-BF7D-824D-13C87ADE5C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limit for transmitter power on the 28 MHz band for a General Class control operator?</a:t>
            </a:r>
          </a:p>
        </p:txBody>
      </p:sp>
      <p:sp>
        <p:nvSpPr>
          <p:cNvPr id="9728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2000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G1C05 (C)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DA780F6D-381F-0584-BF50-26FC00A0514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82</a:t>
            </a:fld>
            <a:endParaRPr lang="en-US" sz="1200" b="1" dirty="0">
              <a:solidFill>
                <a:srgbClr val="23408E"/>
              </a:solidFill>
            </a:endParaRPr>
          </a:p>
        </p:txBody>
      </p:sp>
      <p:pic>
        <p:nvPicPr>
          <p:cNvPr id="3" name="Picture 2">
            <a:extLst>
              <a:ext uri="{FF2B5EF4-FFF2-40B4-BE49-F238E27FC236}">
                <a16:creationId xmlns:a16="http://schemas.microsoft.com/office/drawing/2014/main" xmlns="" id="{98638873-B4D4-FE1A-B860-2EB13CCBFA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limit for transmitter power on the 1.8 MHz band?</a:t>
            </a:r>
          </a:p>
        </p:txBody>
      </p:sp>
      <p:sp>
        <p:nvSpPr>
          <p:cNvPr id="9830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1200 watts PEP output</a:t>
            </a:r>
          </a:p>
          <a:p>
            <a:pPr marL="457200" indent="-457200">
              <a:buFont typeface="Times New Roman" pitchFamily="18" charset="0"/>
              <a:buAutoNum type="alphaUcPeriod"/>
            </a:pPr>
            <a:r>
              <a:rPr lang="en-US" dirty="0">
                <a:latin typeface="Calibri" pitchFamily="34" charset="0"/>
              </a:rPr>
              <a:t>1500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G1C06 (D)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9B5A623A-F4EC-2EF1-AD5B-6A4721D2B6E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83</a:t>
            </a:fld>
            <a:endParaRPr lang="en-US" sz="1200" b="1" dirty="0">
              <a:solidFill>
                <a:srgbClr val="23408E"/>
              </a:solidFill>
            </a:endParaRPr>
          </a:p>
        </p:txBody>
      </p:sp>
      <p:pic>
        <p:nvPicPr>
          <p:cNvPr id="3" name="Picture 2">
            <a:extLst>
              <a:ext uri="{FF2B5EF4-FFF2-40B4-BE49-F238E27FC236}">
                <a16:creationId xmlns:a16="http://schemas.microsoft.com/office/drawing/2014/main" xmlns="" id="{B1ADF160-3C5C-AB9A-194E-7E730BAD5C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maximum power limit on the 60-meter band?</a:t>
            </a:r>
          </a:p>
        </p:txBody>
      </p:sp>
      <p:sp>
        <p:nvSpPr>
          <p:cNvPr id="9933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1500 watts PEP</a:t>
            </a:r>
          </a:p>
          <a:p>
            <a:pPr marL="457200" indent="-457200">
              <a:buFont typeface="Times New Roman" pitchFamily="18" charset="0"/>
              <a:buAutoNum type="alphaUcPeriod"/>
            </a:pPr>
            <a:r>
              <a:rPr lang="en-US" dirty="0">
                <a:latin typeface="Calibri" pitchFamily="34" charset="0"/>
              </a:rPr>
              <a:t>10 watts RMS</a:t>
            </a:r>
          </a:p>
          <a:p>
            <a:pPr marL="457200" indent="-457200">
              <a:buFont typeface="Times New Roman" pitchFamily="18" charset="0"/>
              <a:buAutoNum type="alphaUcPeriod"/>
            </a:pPr>
            <a:r>
              <a:rPr lang="en-US" dirty="0">
                <a:latin typeface="Calibri" pitchFamily="34" charset="0"/>
              </a:rPr>
              <a:t>ERP of 100 watts PEP with respect to a dipole</a:t>
            </a:r>
          </a:p>
          <a:p>
            <a:pPr marL="457200" indent="-457200">
              <a:buFont typeface="Times New Roman" pitchFamily="18" charset="0"/>
              <a:buAutoNum type="alphaUcPeriod"/>
            </a:pPr>
            <a:r>
              <a:rPr lang="en-US" dirty="0">
                <a:latin typeface="Calibri" pitchFamily="34" charset="0"/>
              </a:rPr>
              <a:t>ERP of 100 watts PEP with respect to an isotropic antenna</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G1C09 (C) [97.313(i)]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29FCA1D0-F344-ABF7-9DCA-3403E95D5B0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84</a:t>
            </a:fld>
            <a:endParaRPr lang="en-US" sz="1200" b="1" dirty="0">
              <a:solidFill>
                <a:srgbClr val="23408E"/>
              </a:solidFill>
            </a:endParaRPr>
          </a:p>
        </p:txBody>
      </p:sp>
      <p:pic>
        <p:nvPicPr>
          <p:cNvPr id="3" name="Picture 2">
            <a:extLst>
              <a:ext uri="{FF2B5EF4-FFF2-40B4-BE49-F238E27FC236}">
                <a16:creationId xmlns:a16="http://schemas.microsoft.com/office/drawing/2014/main" xmlns="" id="{3F09F006-8578-A2C8-A95B-F13280AD9E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measurement is specified by FCC rules that regulate maximum power?</a:t>
            </a:r>
          </a:p>
        </p:txBody>
      </p:sp>
      <p:sp>
        <p:nvSpPr>
          <p:cNvPr id="10035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RMS output from the transmitter</a:t>
            </a:r>
          </a:p>
          <a:p>
            <a:pPr marL="457200" indent="-457200">
              <a:buFont typeface="Times New Roman" pitchFamily="18" charset="0"/>
              <a:buAutoNum type="alphaUcPeriod"/>
            </a:pPr>
            <a:r>
              <a:rPr lang="en-US" dirty="0">
                <a:latin typeface="Calibri" pitchFamily="34" charset="0"/>
              </a:rPr>
              <a:t>RMS input to the antenna</a:t>
            </a:r>
          </a:p>
          <a:p>
            <a:pPr marL="457200" indent="-457200">
              <a:buFont typeface="Times New Roman" pitchFamily="18" charset="0"/>
              <a:buAutoNum type="alphaUcPeriod"/>
            </a:pPr>
            <a:r>
              <a:rPr lang="en-US" dirty="0">
                <a:latin typeface="Calibri" pitchFamily="34" charset="0"/>
              </a:rPr>
              <a:t>PEP input to the antenna</a:t>
            </a:r>
          </a:p>
          <a:p>
            <a:pPr marL="457200" indent="-457200">
              <a:buFont typeface="Times New Roman" pitchFamily="18" charset="0"/>
              <a:buAutoNum type="alphaUcPeriod"/>
            </a:pPr>
            <a:r>
              <a:rPr lang="en-US" dirty="0">
                <a:latin typeface="Calibri" pitchFamily="34" charset="0"/>
              </a:rPr>
              <a:t>PEP output from the transmitter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G1C11 (D)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3A8DEF70-8460-CC41-0D9D-80FB3FC564C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85</a:t>
            </a:fld>
            <a:endParaRPr lang="en-US" sz="1200" b="1" dirty="0">
              <a:solidFill>
                <a:srgbClr val="23408E"/>
              </a:solidFill>
            </a:endParaRPr>
          </a:p>
        </p:txBody>
      </p:sp>
      <p:pic>
        <p:nvPicPr>
          <p:cNvPr id="3" name="Picture 2">
            <a:extLst>
              <a:ext uri="{FF2B5EF4-FFF2-40B4-BE49-F238E27FC236}">
                <a16:creationId xmlns:a16="http://schemas.microsoft.com/office/drawing/2014/main" xmlns="" id="{652D0369-6EA3-461A-728F-DDF56905AE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PEP output allowed for spread spectrum transmissions?</a:t>
            </a:r>
          </a:p>
        </p:txBody>
      </p:sp>
      <p:sp>
        <p:nvSpPr>
          <p:cNvPr id="10137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100 milliwatts</a:t>
            </a:r>
          </a:p>
          <a:p>
            <a:pPr marL="457200" indent="-457200">
              <a:buFont typeface="Times New Roman" pitchFamily="18" charset="0"/>
              <a:buAutoNum type="alphaUcPeriod"/>
            </a:pPr>
            <a:r>
              <a:rPr lang="en-US" dirty="0">
                <a:latin typeface="Calibri" pitchFamily="34" charset="0"/>
              </a:rPr>
              <a:t>10 watts</a:t>
            </a:r>
          </a:p>
          <a:p>
            <a:pPr marL="457200" indent="-457200">
              <a:buFont typeface="Times New Roman" pitchFamily="18" charset="0"/>
              <a:buAutoNum type="alphaUcPeriod"/>
            </a:pPr>
            <a:r>
              <a:rPr lang="en-US" dirty="0">
                <a:latin typeface="Calibri" pitchFamily="34" charset="0"/>
              </a:rPr>
              <a:t>100 watts</a:t>
            </a:r>
          </a:p>
          <a:p>
            <a:pPr marL="457200" indent="-457200">
              <a:buFont typeface="Times New Roman" pitchFamily="18" charset="0"/>
              <a:buAutoNum type="alphaUcPeriod"/>
            </a:pPr>
            <a:r>
              <a:rPr lang="en-US" dirty="0">
                <a:latin typeface="Calibri" pitchFamily="34" charset="0"/>
              </a:rPr>
              <a:t>1500 watts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G1E08 (B) [97.313(j)]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6AB1A4E6-F8FC-2FAA-3325-F2E25152FA8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86</a:t>
            </a:fld>
            <a:endParaRPr lang="en-US" sz="1200" b="1" dirty="0">
              <a:solidFill>
                <a:srgbClr val="23408E"/>
              </a:solidFill>
            </a:endParaRPr>
          </a:p>
        </p:txBody>
      </p:sp>
      <p:pic>
        <p:nvPicPr>
          <p:cNvPr id="3" name="Picture 2">
            <a:extLst>
              <a:ext uri="{FF2B5EF4-FFF2-40B4-BE49-F238E27FC236}">
                <a16:creationId xmlns:a16="http://schemas.microsoft.com/office/drawing/2014/main" xmlns="" id="{23543BF7-8BC9-7F77-CC7C-77DE5F29BF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QRP operation?</a:t>
            </a:r>
          </a:p>
        </p:txBody>
      </p:sp>
      <p:sp>
        <p:nvSpPr>
          <p:cNvPr id="10240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Remote piloted model control</a:t>
            </a:r>
          </a:p>
          <a:p>
            <a:pPr marL="457200" indent="-457200">
              <a:buFont typeface="Times New Roman" pitchFamily="18" charset="0"/>
              <a:buAutoNum type="alphaUcPeriod"/>
            </a:pPr>
            <a:r>
              <a:rPr lang="en-US" dirty="0">
                <a:latin typeface="Calibri" pitchFamily="34" charset="0"/>
              </a:rPr>
              <a:t>Low-power transmit operation</a:t>
            </a:r>
          </a:p>
          <a:p>
            <a:pPr marL="457200" indent="-457200">
              <a:buFont typeface="Times New Roman" pitchFamily="18" charset="0"/>
              <a:buAutoNum type="alphaUcPeriod"/>
            </a:pPr>
            <a:r>
              <a:rPr lang="en-US" dirty="0">
                <a:latin typeface="Calibri" pitchFamily="34" charset="0"/>
              </a:rPr>
              <a:t>Transmission using Quick Response Protocol</a:t>
            </a:r>
          </a:p>
          <a:p>
            <a:pPr marL="457200" indent="-457200">
              <a:buFont typeface="Times New Roman" pitchFamily="18" charset="0"/>
              <a:buAutoNum type="alphaUcPeriod"/>
            </a:pPr>
            <a:r>
              <a:rPr lang="en-US" dirty="0">
                <a:latin typeface="Calibri" pitchFamily="34" charset="0"/>
              </a:rPr>
              <a:t>Traffic relay procedure net operation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G2D10 (B) Page 3-16</a:t>
            </a:r>
            <a:endParaRPr lang="en-US" sz="1600" b="1" dirty="0">
              <a:solidFill>
                <a:srgbClr val="23408E"/>
              </a:solidFill>
            </a:endParaRPr>
          </a:p>
        </p:txBody>
      </p:sp>
      <p:sp>
        <p:nvSpPr>
          <p:cNvPr id="2" name="TextBox 1">
            <a:extLst>
              <a:ext uri="{FF2B5EF4-FFF2-40B4-BE49-F238E27FC236}">
                <a16:creationId xmlns:a16="http://schemas.microsoft.com/office/drawing/2014/main" xmlns="" id="{65A3FFF7-0422-E8F6-B5C1-F3E3EF3EBA6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87</a:t>
            </a:fld>
            <a:endParaRPr lang="en-US" sz="1200" b="1" dirty="0">
              <a:solidFill>
                <a:srgbClr val="23408E"/>
              </a:solidFill>
            </a:endParaRPr>
          </a:p>
        </p:txBody>
      </p:sp>
      <p:pic>
        <p:nvPicPr>
          <p:cNvPr id="3" name="Picture 2">
            <a:extLst>
              <a:ext uri="{FF2B5EF4-FFF2-40B4-BE49-F238E27FC236}">
                <a16:creationId xmlns:a16="http://schemas.microsoft.com/office/drawing/2014/main" xmlns="" id="{5ABF0FF2-FFE7-F83E-CC36-DB41FC831A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587375" y="1135905"/>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Transmissions</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FCC rules for digital transmissions are primarily concerned with the </a:t>
            </a:r>
            <a:r>
              <a:rPr lang="en-US" u="sng" dirty="0"/>
              <a:t>bandwidth</a:t>
            </a:r>
            <a:r>
              <a:rPr lang="en-US" dirty="0"/>
              <a:t> of the transmitted signal</a:t>
            </a:r>
          </a:p>
          <a:p>
            <a:pPr lvl="1"/>
            <a:r>
              <a:rPr lang="en-US" dirty="0"/>
              <a:t>Bandwidth is tied to the </a:t>
            </a:r>
            <a:r>
              <a:rPr lang="en-US" i="1" dirty="0">
                <a:solidFill>
                  <a:srgbClr val="C00000"/>
                </a:solidFill>
              </a:rPr>
              <a:t>symbol rate </a:t>
            </a:r>
            <a:r>
              <a:rPr lang="en-US" dirty="0"/>
              <a:t>… signal events per second</a:t>
            </a:r>
          </a:p>
          <a:p>
            <a:pPr lvl="1"/>
            <a:r>
              <a:rPr lang="en-US" dirty="0"/>
              <a:t>Covered in §97.305(c) and §97.307(f) … see Table 3.4 (next slide)</a:t>
            </a:r>
          </a:p>
          <a:p>
            <a:r>
              <a:rPr lang="en-US" dirty="0"/>
              <a:t>As the size of the amateur bands increases with frequency, faster (wider) signals are allowed</a:t>
            </a:r>
          </a:p>
          <a:p>
            <a:pPr lvl="1"/>
            <a:r>
              <a:rPr lang="en-US" dirty="0"/>
              <a:t>At 33 cm (902 MHz) and above, there is no limit except for the band edges themselves</a:t>
            </a:r>
          </a:p>
          <a:p>
            <a:pPr lvl="1"/>
            <a:endParaRPr lang="en-US" dirty="0"/>
          </a:p>
          <a:p>
            <a:endParaRPr lang="en-US" dirty="0"/>
          </a:p>
        </p:txBody>
      </p:sp>
      <p:pic>
        <p:nvPicPr>
          <p:cNvPr id="2" name="Picture 1">
            <a:extLst>
              <a:ext uri="{FF2B5EF4-FFF2-40B4-BE49-F238E27FC236}">
                <a16:creationId xmlns:a16="http://schemas.microsoft.com/office/drawing/2014/main" xmlns="" id="{7FAB00C9-82E1-F5E2-F57B-29D5962105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587375" y="645037"/>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Max Symbol Rates &amp; Bandwidth (Table 3.4)</a:t>
            </a:r>
          </a:p>
        </p:txBody>
      </p:sp>
      <p:graphicFrame>
        <p:nvGraphicFramePr>
          <p:cNvPr id="4" name="Table 4"/>
          <p:cNvGraphicFramePr>
            <a:graphicFrameLocks noGrp="1"/>
          </p:cNvGraphicFramePr>
          <p:nvPr>
            <p:ph idx="1"/>
            <p:extLst>
              <p:ext uri="{D42A27DB-BD31-4B8C-83A1-F6EECF244321}">
                <p14:modId xmlns:p14="http://schemas.microsoft.com/office/powerpoint/2010/main" xmlns="" val="3684462943"/>
              </p:ext>
            </p:extLst>
          </p:nvPr>
        </p:nvGraphicFramePr>
        <p:xfrm>
          <a:off x="2209800" y="1676400"/>
          <a:ext cx="6781800" cy="249428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xmlns="" val="20000"/>
                    </a:ext>
                  </a:extLst>
                </a:gridCol>
                <a:gridCol w="2260600">
                  <a:extLst>
                    <a:ext uri="{9D8B030D-6E8A-4147-A177-3AD203B41FA5}">
                      <a16:colId xmlns:a16="http://schemas.microsoft.com/office/drawing/2014/main" xmlns="" val="20001"/>
                    </a:ext>
                  </a:extLst>
                </a:gridCol>
                <a:gridCol w="2260600">
                  <a:extLst>
                    <a:ext uri="{9D8B030D-6E8A-4147-A177-3AD203B41FA5}">
                      <a16:colId xmlns:a16="http://schemas.microsoft.com/office/drawing/2014/main" xmlns="" val="20002"/>
                    </a:ext>
                  </a:extLst>
                </a:gridCol>
              </a:tblGrid>
              <a:tr h="370840">
                <a:tc>
                  <a:txBody>
                    <a:bodyPr/>
                    <a:lstStyle/>
                    <a:p>
                      <a:pPr algn="ctr"/>
                      <a:r>
                        <a:rPr lang="en-US" dirty="0">
                          <a:solidFill>
                            <a:schemeClr val="bg1"/>
                          </a:solidFill>
                          <a:latin typeface="Arial" panose="020B0604020202020204" pitchFamily="34" charset="0"/>
                          <a:cs typeface="Arial" panose="020B0604020202020204" pitchFamily="34" charset="0"/>
                        </a:rPr>
                        <a:t>BAND</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SYMBOL RATE</a:t>
                      </a:r>
                    </a:p>
                    <a:p>
                      <a:pPr algn="ctr"/>
                      <a:r>
                        <a:rPr lang="en-US" dirty="0">
                          <a:solidFill>
                            <a:schemeClr val="bg1"/>
                          </a:solidFill>
                          <a:latin typeface="Arial" panose="020B0604020202020204" pitchFamily="34" charset="0"/>
                          <a:cs typeface="Arial" panose="020B0604020202020204" pitchFamily="34" charset="0"/>
                        </a:rPr>
                        <a:t>(baud)</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BANDWIDTH</a:t>
                      </a:r>
                    </a:p>
                    <a:p>
                      <a:pPr algn="ctr"/>
                      <a:r>
                        <a:rPr lang="en-US" dirty="0">
                          <a:solidFill>
                            <a:schemeClr val="bg1"/>
                          </a:solidFill>
                          <a:latin typeface="Arial" panose="020B0604020202020204" pitchFamily="34" charset="0"/>
                          <a:cs typeface="Arial" panose="020B0604020202020204" pitchFamily="34" charset="0"/>
                        </a:rPr>
                        <a:t>(kHz)</a:t>
                      </a:r>
                    </a:p>
                  </a:txBody>
                  <a:tcPr/>
                </a:tc>
                <a:extLst>
                  <a:ext uri="{0D108BD9-81ED-4DB2-BD59-A6C34878D82A}">
                    <a16:rowId xmlns:a16="http://schemas.microsoft.com/office/drawing/2014/main" xmlns="" val="10000"/>
                  </a:ext>
                </a:extLst>
              </a:tr>
              <a:tr h="370840">
                <a:tc>
                  <a:txBody>
                    <a:bodyPr/>
                    <a:lstStyle/>
                    <a:p>
                      <a:r>
                        <a:rPr lang="en-US" dirty="0">
                          <a:latin typeface="Arial" panose="020B0604020202020204" pitchFamily="34" charset="0"/>
                          <a:cs typeface="Arial" panose="020B0604020202020204" pitchFamily="34" charset="0"/>
                        </a:rPr>
                        <a:t>160 thru 12 m</a:t>
                      </a:r>
                    </a:p>
                  </a:txBody>
                  <a:tcPr/>
                </a:tc>
                <a:tc>
                  <a:txBody>
                    <a:bodyPr/>
                    <a:lstStyle/>
                    <a:p>
                      <a:r>
                        <a:rPr lang="en-US" dirty="0">
                          <a:latin typeface="Arial" panose="020B0604020202020204" pitchFamily="34" charset="0"/>
                          <a:cs typeface="Arial" panose="020B0604020202020204" pitchFamily="34" charset="0"/>
                        </a:rPr>
                        <a:t>300</a:t>
                      </a:r>
                    </a:p>
                  </a:txBody>
                  <a:tcPr/>
                </a:tc>
                <a:tc>
                  <a:txBody>
                    <a:bodyPr/>
                    <a:lstStyle/>
                    <a:p>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10001"/>
                  </a:ext>
                </a:extLst>
              </a:tr>
              <a:tr h="370840">
                <a:tc>
                  <a:txBody>
                    <a:bodyPr/>
                    <a:lstStyle/>
                    <a:p>
                      <a:r>
                        <a:rPr lang="en-US" dirty="0">
                          <a:latin typeface="Arial" panose="020B0604020202020204" pitchFamily="34" charset="0"/>
                          <a:cs typeface="Arial" panose="020B0604020202020204" pitchFamily="34" charset="0"/>
                        </a:rPr>
                        <a:t>10 m</a:t>
                      </a:r>
                    </a:p>
                  </a:txBody>
                  <a:tcPr/>
                </a:tc>
                <a:tc>
                  <a:txBody>
                    <a:bodyPr/>
                    <a:lstStyle/>
                    <a:p>
                      <a:r>
                        <a:rPr lang="en-US" dirty="0">
                          <a:latin typeface="Arial" panose="020B0604020202020204" pitchFamily="34" charset="0"/>
                          <a:cs typeface="Arial" panose="020B0604020202020204" pitchFamily="34" charset="0"/>
                        </a:rPr>
                        <a:t>1200</a:t>
                      </a:r>
                    </a:p>
                  </a:txBody>
                  <a:tcPr/>
                </a:tc>
                <a:tc>
                  <a:txBody>
                    <a:bodyPr/>
                    <a:lstStyle/>
                    <a:p>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10002"/>
                  </a:ext>
                </a:extLst>
              </a:tr>
              <a:tr h="370840">
                <a:tc>
                  <a:txBody>
                    <a:bodyPr/>
                    <a:lstStyle/>
                    <a:p>
                      <a:r>
                        <a:rPr lang="en-US" dirty="0">
                          <a:latin typeface="Arial" panose="020B0604020202020204" pitchFamily="34" charset="0"/>
                          <a:cs typeface="Arial" panose="020B0604020202020204" pitchFamily="34" charset="0"/>
                        </a:rPr>
                        <a:t>6 m, 2 m</a:t>
                      </a:r>
                    </a:p>
                  </a:txBody>
                  <a:tcPr/>
                </a:tc>
                <a:tc>
                  <a:txBody>
                    <a:bodyPr/>
                    <a:lstStyle/>
                    <a:p>
                      <a:r>
                        <a:rPr lang="en-US" dirty="0">
                          <a:latin typeface="Arial" panose="020B0604020202020204" pitchFamily="34" charset="0"/>
                          <a:cs typeface="Arial" panose="020B0604020202020204" pitchFamily="34" charset="0"/>
                        </a:rPr>
                        <a:t>19.6k</a:t>
                      </a:r>
                    </a:p>
                  </a:txBody>
                  <a:tcPr/>
                </a:tc>
                <a:tc>
                  <a:txBody>
                    <a:bodyPr/>
                    <a:lstStyle/>
                    <a:p>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10003"/>
                  </a:ext>
                </a:extLst>
              </a:tr>
              <a:tr h="370840">
                <a:tc>
                  <a:txBody>
                    <a:bodyPr/>
                    <a:lstStyle/>
                    <a:p>
                      <a:r>
                        <a:rPr lang="en-US" dirty="0">
                          <a:latin typeface="Arial" panose="020B0604020202020204" pitchFamily="34" charset="0"/>
                          <a:cs typeface="Arial" panose="020B0604020202020204" pitchFamily="34" charset="0"/>
                        </a:rPr>
                        <a:t>1.25 m, 70 cm</a:t>
                      </a:r>
                    </a:p>
                  </a:txBody>
                  <a:tcPr/>
                </a:tc>
                <a:tc>
                  <a:txBody>
                    <a:bodyPr/>
                    <a:lstStyle/>
                    <a:p>
                      <a:r>
                        <a:rPr lang="en-US" dirty="0">
                          <a:latin typeface="Arial" panose="020B0604020202020204" pitchFamily="34" charset="0"/>
                          <a:cs typeface="Arial" panose="020B0604020202020204" pitchFamily="34" charset="0"/>
                        </a:rPr>
                        <a:t>56k</a:t>
                      </a:r>
                    </a:p>
                  </a:txBody>
                  <a:tcPr/>
                </a:tc>
                <a:tc>
                  <a:txBody>
                    <a:bodyPr/>
                    <a:lstStyle/>
                    <a:p>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xmlns="" val="10004"/>
                  </a:ext>
                </a:extLst>
              </a:tr>
              <a:tr h="370840">
                <a:tc>
                  <a:txBody>
                    <a:bodyPr/>
                    <a:lstStyle/>
                    <a:p>
                      <a:r>
                        <a:rPr lang="en-US" dirty="0">
                          <a:latin typeface="Arial" panose="020B0604020202020204" pitchFamily="34" charset="0"/>
                          <a:cs typeface="Arial" panose="020B0604020202020204" pitchFamily="34" charset="0"/>
                        </a:rPr>
                        <a:t>33 cm and above</a:t>
                      </a:r>
                    </a:p>
                  </a:txBody>
                  <a:tcPr/>
                </a:tc>
                <a:tc>
                  <a:txBody>
                    <a:bodyPr/>
                    <a:lstStyle/>
                    <a:p>
                      <a:r>
                        <a:rPr lang="en-US" dirty="0">
                          <a:latin typeface="Arial" panose="020B0604020202020204" pitchFamily="34" charset="0"/>
                          <a:cs typeface="Arial" panose="020B0604020202020204" pitchFamily="34" charset="0"/>
                        </a:rPr>
                        <a:t>No limit</a:t>
                      </a:r>
                    </a:p>
                  </a:txBody>
                  <a:tcPr/>
                </a:tc>
                <a:tc>
                  <a:txBody>
                    <a:bodyPr/>
                    <a:lstStyle/>
                    <a:p>
                      <a:r>
                        <a:rPr lang="en-US" dirty="0">
                          <a:latin typeface="Arial" panose="020B0604020202020204" pitchFamily="34" charset="0"/>
                          <a:cs typeface="Arial" panose="020B0604020202020204" pitchFamily="34" charset="0"/>
                        </a:rPr>
                        <a:t>No limit</a:t>
                      </a:r>
                    </a:p>
                  </a:txBody>
                  <a:tcPr/>
                </a:tc>
                <a:extLst>
                  <a:ext uri="{0D108BD9-81ED-4DB2-BD59-A6C34878D82A}">
                    <a16:rowId xmlns:a16="http://schemas.microsoft.com/office/drawing/2014/main" xmlns="" val="10005"/>
                  </a:ext>
                </a:extLst>
              </a:tr>
            </a:tbl>
          </a:graphicData>
        </a:graphic>
      </p:graphicFrame>
      <p:sp>
        <p:nvSpPr>
          <p:cNvPr id="5" name="TextBox 4"/>
          <p:cNvSpPr txBox="1">
            <a:spLocks noChangeArrowheads="1"/>
          </p:cNvSpPr>
          <p:nvPr/>
        </p:nvSpPr>
        <p:spPr bwMode="auto">
          <a:xfrm>
            <a:off x="587375" y="4648200"/>
            <a:ext cx="10614025" cy="1446550"/>
          </a:xfrm>
          <a:prstGeom prst="rect">
            <a:avLst/>
          </a:prstGeom>
          <a:noFill/>
          <a:ln w="9525">
            <a:noFill/>
            <a:miter lim="800000"/>
            <a:headEnd/>
            <a:tailEnd/>
          </a:ln>
        </p:spPr>
        <p:txBody>
          <a:bodyPr wrap="square">
            <a:spAutoFit/>
          </a:bodyPr>
          <a:lstStyle/>
          <a:p>
            <a:r>
              <a:rPr lang="en-US" sz="2200" dirty="0">
                <a:solidFill>
                  <a:srgbClr val="23408E"/>
                </a:solidFill>
                <a:latin typeface="Calibri" panose="020F0502020204030204" pitchFamily="34" charset="0"/>
                <a:cs typeface="Calibri" panose="020F0502020204030204" pitchFamily="34" charset="0"/>
              </a:rPr>
              <a:t>There are new protocols being introduced all the time. The FCC recognized the need for amateurs to receive and understand signals must be balanced with the benefits of innovation. This is why the FCC requires the technical characteristics of the protocol be publicly documented before using it on the air.</a:t>
            </a:r>
          </a:p>
        </p:txBody>
      </p:sp>
      <p:pic>
        <p:nvPicPr>
          <p:cNvPr id="2" name="Picture 1">
            <a:extLst>
              <a:ext uri="{FF2B5EF4-FFF2-40B4-BE49-F238E27FC236}">
                <a16:creationId xmlns:a16="http://schemas.microsoft.com/office/drawing/2014/main" xmlns="" id="{5B9D1248-3EC4-5EE1-7CEA-AB7C6593FCF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587375" y="111463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Regulatory Agencies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FAA: Federal Aviation Administration</a:t>
            </a:r>
          </a:p>
          <a:p>
            <a:pPr lvl="1"/>
            <a:r>
              <a:rPr lang="en-US" dirty="0"/>
              <a:t>FAA has jurisdiction over antenna structures more than 200 ft. high and within 4 miles of a public use airport or heliport</a:t>
            </a:r>
          </a:p>
          <a:p>
            <a:pPr lvl="1"/>
            <a:r>
              <a:rPr lang="en-US" dirty="0"/>
              <a:t>Must register such structures with FCC (to avoid aircraft hazards)</a:t>
            </a:r>
          </a:p>
          <a:p>
            <a:r>
              <a:rPr lang="en-US" dirty="0"/>
              <a:t>Local Building Authorities</a:t>
            </a:r>
          </a:p>
          <a:p>
            <a:pPr lvl="1"/>
            <a:r>
              <a:rPr lang="en-US" dirty="0"/>
              <a:t>Local building codes may apply to towers &amp; antennas</a:t>
            </a:r>
          </a:p>
          <a:p>
            <a:pPr lvl="2"/>
            <a:r>
              <a:rPr lang="en-US" dirty="0"/>
              <a:t>FCC Rule PRB-1: Amateur Service communications must be reasonably accommodated … regulations must be the minimum practical</a:t>
            </a:r>
            <a:r>
              <a:rPr lang="en-US" dirty="0">
                <a:solidFill>
                  <a:srgbClr val="CC0000"/>
                </a:solidFill>
              </a:rPr>
              <a:t> </a:t>
            </a:r>
            <a:r>
              <a:rPr lang="en-US" dirty="0"/>
              <a:t>and have legitimate purpose</a:t>
            </a:r>
          </a:p>
        </p:txBody>
      </p:sp>
      <p:pic>
        <p:nvPicPr>
          <p:cNvPr id="2" name="Picture 1">
            <a:extLst>
              <a:ext uri="{FF2B5EF4-FFF2-40B4-BE49-F238E27FC236}">
                <a16:creationId xmlns:a16="http://schemas.microsoft.com/office/drawing/2014/main" xmlns="" id="{38917AC4-BA32-6F93-5617-233694CDC3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F264A8DF-E161-B10D-2B4E-E4B716A667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must be done before using a new digital protocol on the air?</a:t>
            </a:r>
          </a:p>
        </p:txBody>
      </p:sp>
      <p:sp>
        <p:nvSpPr>
          <p:cNvPr id="1075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Type-certify equipment to FCC standards</a:t>
            </a:r>
          </a:p>
          <a:p>
            <a:pPr marL="457200" indent="-457200">
              <a:buFont typeface="Times New Roman" pitchFamily="18" charset="0"/>
              <a:buAutoNum type="alphaUcPeriod"/>
            </a:pPr>
            <a:r>
              <a:rPr lang="en-US" dirty="0">
                <a:latin typeface="Calibri" pitchFamily="34" charset="0"/>
              </a:rPr>
              <a:t>Obtain an experimental license from the FCC</a:t>
            </a:r>
          </a:p>
          <a:p>
            <a:pPr marL="457200" indent="-457200">
              <a:buFont typeface="Times New Roman" pitchFamily="18" charset="0"/>
              <a:buAutoNum type="alphaUcPeriod"/>
            </a:pPr>
            <a:r>
              <a:rPr lang="en-US" dirty="0">
                <a:latin typeface="Calibri" pitchFamily="34" charset="0"/>
              </a:rPr>
              <a:t>Publicly document the technical characteristics of the protocol</a:t>
            </a:r>
          </a:p>
          <a:p>
            <a:pPr marL="457200" indent="-457200">
              <a:buFont typeface="Times New Roman" pitchFamily="18" charset="0"/>
              <a:buAutoNum type="alphaUcPeriod"/>
            </a:pPr>
            <a:r>
              <a:rPr lang="en-US" dirty="0">
                <a:latin typeface="Calibri" pitchFamily="34" charset="0"/>
              </a:rPr>
              <a:t>Submit a rule-making proposal to the FCC describing the codes and methods of the technique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G1C07 (C) [97.309(a)(4)] Page 3-17</a:t>
            </a:r>
            <a:endParaRPr lang="en-US" sz="1600" b="1" dirty="0">
              <a:solidFill>
                <a:srgbClr val="23408E"/>
              </a:solidFill>
            </a:endParaRPr>
          </a:p>
        </p:txBody>
      </p:sp>
      <p:sp>
        <p:nvSpPr>
          <p:cNvPr id="2" name="TextBox 1">
            <a:extLst>
              <a:ext uri="{FF2B5EF4-FFF2-40B4-BE49-F238E27FC236}">
                <a16:creationId xmlns:a16="http://schemas.microsoft.com/office/drawing/2014/main" xmlns="" id="{B4714FF3-0F04-ECB1-5A45-87FC526194D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91</a:t>
            </a:fld>
            <a:endParaRPr lang="en-US" sz="1200" b="1" dirty="0">
              <a:solidFill>
                <a:srgbClr val="23408E"/>
              </a:solidFill>
            </a:endParaRPr>
          </a:p>
        </p:txBody>
      </p:sp>
      <p:pic>
        <p:nvPicPr>
          <p:cNvPr id="3" name="Picture 2">
            <a:extLst>
              <a:ext uri="{FF2B5EF4-FFF2-40B4-BE49-F238E27FC236}">
                <a16:creationId xmlns:a16="http://schemas.microsoft.com/office/drawing/2014/main" xmlns="" id="{AF1B0C57-45F4-E4CB-9F0C-8BF8DD945C4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symbol rate permitted for RTTY or data emission transmitted at frequencies below 28 MHz?</a:t>
            </a:r>
          </a:p>
        </p:txBody>
      </p:sp>
      <p:sp>
        <p:nvSpPr>
          <p:cNvPr id="10854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56 kilobaud</a:t>
            </a:r>
          </a:p>
          <a:p>
            <a:pPr marL="457200" indent="-457200">
              <a:buFont typeface="Times New Roman" pitchFamily="18" charset="0"/>
              <a:buAutoNum type="alphaUcPeriod"/>
            </a:pPr>
            <a:r>
              <a:rPr lang="pt-BR">
                <a:latin typeface="Calibri" pitchFamily="34" charset="0"/>
              </a:rPr>
              <a:t>19.6 kilobaud</a:t>
            </a:r>
          </a:p>
          <a:p>
            <a:pPr marL="457200" indent="-457200">
              <a:buFont typeface="Times New Roman" pitchFamily="18" charset="0"/>
              <a:buAutoNum type="alphaUcPeriod"/>
            </a:pPr>
            <a:r>
              <a:rPr lang="pt-BR">
                <a:latin typeface="Calibri" pitchFamily="34" charset="0"/>
              </a:rPr>
              <a:t>1200 baud</a:t>
            </a:r>
          </a:p>
          <a:p>
            <a:pPr marL="457200" indent="-457200">
              <a:buFont typeface="Times New Roman" pitchFamily="18" charset="0"/>
              <a:buAutoNum type="alphaUcPeriod"/>
            </a:pPr>
            <a:r>
              <a:rPr lang="pt-BR">
                <a:latin typeface="Calibri" pitchFamily="34" charset="0"/>
              </a:rPr>
              <a:t>300 baud</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G1C08 (D) [97.307(f)(3)] Page 3-17</a:t>
            </a:r>
            <a:endParaRPr lang="en-US" sz="1600" b="1" dirty="0">
              <a:solidFill>
                <a:srgbClr val="23408E"/>
              </a:solidFill>
            </a:endParaRPr>
          </a:p>
        </p:txBody>
      </p:sp>
      <p:sp>
        <p:nvSpPr>
          <p:cNvPr id="2" name="TextBox 1">
            <a:extLst>
              <a:ext uri="{FF2B5EF4-FFF2-40B4-BE49-F238E27FC236}">
                <a16:creationId xmlns:a16="http://schemas.microsoft.com/office/drawing/2014/main" xmlns="" id="{77CB5254-E607-DAA5-F886-1C3D05D7BE8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92</a:t>
            </a:fld>
            <a:endParaRPr lang="en-US" sz="1200" b="1" dirty="0">
              <a:solidFill>
                <a:srgbClr val="23408E"/>
              </a:solidFill>
            </a:endParaRPr>
          </a:p>
        </p:txBody>
      </p:sp>
      <p:pic>
        <p:nvPicPr>
          <p:cNvPr id="3" name="Picture 2">
            <a:extLst>
              <a:ext uri="{FF2B5EF4-FFF2-40B4-BE49-F238E27FC236}">
                <a16:creationId xmlns:a16="http://schemas.microsoft.com/office/drawing/2014/main" xmlns="" id="{73030FA8-BB95-A5B9-B5C0-32B16E643A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symbol rate permitted for RTTY or data emission transmissions on the 10-meter band?</a:t>
            </a:r>
          </a:p>
        </p:txBody>
      </p:sp>
      <p:sp>
        <p:nvSpPr>
          <p:cNvPr id="10957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56 kilobaud</a:t>
            </a:r>
          </a:p>
          <a:p>
            <a:pPr marL="457200" indent="-457200">
              <a:buFont typeface="Times New Roman" pitchFamily="18" charset="0"/>
              <a:buAutoNum type="alphaUcPeriod"/>
            </a:pPr>
            <a:r>
              <a:rPr lang="pt-BR">
                <a:latin typeface="Calibri" pitchFamily="34" charset="0"/>
              </a:rPr>
              <a:t>19.6 kilobaud</a:t>
            </a:r>
          </a:p>
          <a:p>
            <a:pPr marL="457200" indent="-457200">
              <a:buFont typeface="Times New Roman" pitchFamily="18" charset="0"/>
              <a:buAutoNum type="alphaUcPeriod"/>
            </a:pPr>
            <a:r>
              <a:rPr lang="pt-BR">
                <a:latin typeface="Calibri" pitchFamily="34" charset="0"/>
              </a:rPr>
              <a:t>1200 baud</a:t>
            </a:r>
          </a:p>
          <a:p>
            <a:pPr marL="457200" indent="-457200">
              <a:buFont typeface="Times New Roman" pitchFamily="18" charset="0"/>
              <a:buAutoNum type="alphaUcPeriod"/>
            </a:pPr>
            <a:r>
              <a:rPr lang="pt-BR">
                <a:latin typeface="Calibri" pitchFamily="34" charset="0"/>
              </a:rPr>
              <a:t>300 baud</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en-US" sz="1600" b="1" dirty="0">
                <a:solidFill>
                  <a:srgbClr val="23408E"/>
                </a:solidFill>
              </a:rPr>
              <a:t>G1C10 (C) [97.305(c) and 97.307(f)(4)] Page 3-17</a:t>
            </a:r>
          </a:p>
        </p:txBody>
      </p:sp>
      <p:sp>
        <p:nvSpPr>
          <p:cNvPr id="2" name="TextBox 1">
            <a:extLst>
              <a:ext uri="{FF2B5EF4-FFF2-40B4-BE49-F238E27FC236}">
                <a16:creationId xmlns:a16="http://schemas.microsoft.com/office/drawing/2014/main" xmlns="" id="{F5B8E937-412F-EC9F-CE27-6F01CB8FA28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pPr algn="r"/>
              <a:t>93</a:t>
            </a:fld>
            <a:endParaRPr lang="en-US" sz="1200" b="1" dirty="0">
              <a:solidFill>
                <a:srgbClr val="23408E"/>
              </a:solidFill>
            </a:endParaRPr>
          </a:p>
        </p:txBody>
      </p:sp>
      <p:pic>
        <p:nvPicPr>
          <p:cNvPr id="3" name="Picture 2">
            <a:extLst>
              <a:ext uri="{FF2B5EF4-FFF2-40B4-BE49-F238E27FC236}">
                <a16:creationId xmlns:a16="http://schemas.microsoft.com/office/drawing/2014/main" xmlns="" id="{4EF50F9D-A129-A06A-AE04-2BAF5660C4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a:t>
            </a:r>
            <a:r>
              <a:rPr lang="en-US"/>
              <a:t>CHAPTER 3 PART 1 OF 1</a:t>
            </a:r>
            <a:endParaRPr lang="en-US" dirty="0"/>
          </a:p>
        </p:txBody>
      </p:sp>
      <p:sp>
        <p:nvSpPr>
          <p:cNvPr id="113666" name="TextBox 2"/>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F49E018D-43A5-45CE-8A09-E832F0773053}" type="slidenum">
              <a:rPr lang="en-US" sz="1600">
                <a:solidFill>
                  <a:schemeClr val="bg1"/>
                </a:solidFill>
              </a:rPr>
              <a:pPr algn="r"/>
              <a:t>94</a:t>
            </a:fld>
            <a:endParaRPr lang="en-US" sz="1600" dirty="0">
              <a:solidFill>
                <a:schemeClr val="bg1"/>
              </a:solidFill>
            </a:endParaRPr>
          </a:p>
        </p:txBody>
      </p:sp>
      <p:pic>
        <p:nvPicPr>
          <p:cNvPr id="2" name="Picture 1">
            <a:extLst>
              <a:ext uri="{FF2B5EF4-FFF2-40B4-BE49-F238E27FC236}">
                <a16:creationId xmlns:a16="http://schemas.microsoft.com/office/drawing/2014/main" xmlns="" id="{DC77D16A-BA04-BF21-1D85-D872AD8E80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143000" y="19050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CABB3F0C-587A-E9C6-CEDC-4F3917E4EE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95023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5336</Words>
  <Application>Microsoft Office PowerPoint</Application>
  <PresentationFormat>Custom</PresentationFormat>
  <Paragraphs>625</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Slide 1</vt:lpstr>
      <vt:lpstr>Resource &amp; Reference</vt:lpstr>
      <vt:lpstr>Chapter 3 Part 1 of 1  ARRL General Class Sections 3.1, 3.2, 3.3, 3.4  Regulatory Agencies, Amateur Licensing Rules, Control Operator Privileges &amp; Rules, Technical Rules &amp; Standards</vt:lpstr>
      <vt:lpstr>Section 3.1 Regulatory Agencies</vt:lpstr>
      <vt:lpstr>Slide 5</vt:lpstr>
      <vt:lpstr>Regulatory Agencies (cont.)</vt:lpstr>
      <vt:lpstr>FCC Volunteer Monitoring Program</vt:lpstr>
      <vt:lpstr>VMP (cont.)</vt:lpstr>
      <vt:lpstr>Regulatory Agencies (cont.)</vt:lpstr>
      <vt:lpstr>PRACTICE QUESTIONS</vt:lpstr>
      <vt:lpstr>What is the maximum height above ground for an antenna structure not near a public use airport without requiring notification to the FAA and registration with the FCC?</vt:lpstr>
      <vt:lpstr>Under what conditions are state and local governments permitted to regulate amateur radio antenna structures?</vt:lpstr>
      <vt:lpstr>When operating a US station by remote control from outside the country, what license is required of the control operator?</vt:lpstr>
      <vt:lpstr>When operating a station in South America by remote control over the internet from the US, what regulations apply?</vt:lpstr>
      <vt:lpstr>The frequency allocations of which ITU region apply to radio amateurs operating in North and South America?</vt:lpstr>
      <vt:lpstr>What is the Volunteer Monitor Program?</vt:lpstr>
      <vt:lpstr>Which of the following are objectives of the Volunteer Monitor Program?</vt:lpstr>
      <vt:lpstr>What procedure may be used by Volunteer Monitors to localize a station whose continuous carrier is holding a repeater on in their area?</vt:lpstr>
      <vt:lpstr>Section 3.2 Amateur Licensing Rules</vt:lpstr>
      <vt:lpstr>Examination Rules</vt:lpstr>
      <vt:lpstr>Exam Rules (cont.)</vt:lpstr>
      <vt:lpstr>Sample CSCE</vt:lpstr>
      <vt:lpstr>Credit for Previous Licenses</vt:lpstr>
      <vt:lpstr>PRACTICE QUESTIONS</vt:lpstr>
      <vt:lpstr>Who may receive partial credit for the elements represented by an expired Amateur Radio license?</vt:lpstr>
      <vt:lpstr>What license examinations may you administer as an accredited Volunteer Examiner holding a General class operator license?</vt:lpstr>
      <vt:lpstr>On which of the following band segments may you operate if you are a Technician class operator and have an unexpired Certificate of Successful Completion of Examination (CSCE) for General class privileges?</vt:lpstr>
      <vt:lpstr>Who must observe the administration of a Technician class license examination?</vt:lpstr>
      <vt:lpstr>Until an upgrade to General class is shown in the FCC database, when must a Technician licensee identify with “AG” after their call sign?</vt:lpstr>
      <vt:lpstr>Volunteer Examiners are accredited by what organization?</vt:lpstr>
      <vt:lpstr>Which of the following criteria must be met for a non-U.S. citizen to be an accredited Volunteer Examiner?</vt:lpstr>
      <vt:lpstr>How long is a Certificate of Successful Completion of Examination (CSCE) valid for exam element credit?</vt:lpstr>
      <vt:lpstr>What is the minimum age that one must be to qualify as an accredited Volunteer Examiner?</vt:lpstr>
      <vt:lpstr>What action is required to obtain a new General class license after a previously held license has expired and the two-year grace period has passed?</vt:lpstr>
      <vt:lpstr>Section 3.3 Control Operator Privileges &amp; Rules</vt:lpstr>
      <vt:lpstr>Slide 36</vt:lpstr>
      <vt:lpstr>Control Operator Privileges &amp; Rules (cont.)</vt:lpstr>
      <vt:lpstr>Beacons</vt:lpstr>
      <vt:lpstr>Summary of Amateur HF Bands (Table 3.2)</vt:lpstr>
      <vt:lpstr>PRACTICE QUESTIONS</vt:lpstr>
      <vt:lpstr>On which HF and/or MF amateur bands are there portions where General class licensees cannot transmit?</vt:lpstr>
      <vt:lpstr>On which of the following bands is phone operation prohibited?</vt:lpstr>
      <vt:lpstr>On which of the following bands is image transmission prohibited?</vt:lpstr>
      <vt:lpstr>Which of the following amateur bands is restricted to communication only on specific channels, rather than frequency ranges?</vt:lpstr>
      <vt:lpstr>On which of the following frequencies are General class licensees prohibited from operating as control operator?</vt:lpstr>
      <vt:lpstr>Which of the following applies when the FCC rules designate the amateur service as a secondary user on a band?</vt:lpstr>
      <vt:lpstr>On which amateur frequencies in the 10-meter band may stations with a General class control operator transmit CW emissions?</vt:lpstr>
      <vt:lpstr>Which HF bands have segments exclusively allocated to Amateur Extra licensees?</vt:lpstr>
      <vt:lpstr>Which of the following frequencies is within the General class portion of the 15-meter band?</vt:lpstr>
      <vt:lpstr>What portion of the 10-meter band is available for repeater use?</vt:lpstr>
      <vt:lpstr>When General class licensees are not permitted to use the entire voice portion of a band, which portion of the voice segment is available to them?</vt:lpstr>
      <vt:lpstr>With which of the following conditions must beacon stations comply?</vt:lpstr>
      <vt:lpstr>Which of the following is a purpose of a beacon station as identified in the FCC rules?</vt:lpstr>
      <vt:lpstr>On what HF frequencies are automatically controlled beacons permitted?</vt:lpstr>
      <vt:lpstr>What is the power limit for beacon stations?</vt:lpstr>
      <vt:lpstr>Which of the following conditions require a licensed amateur radio operator to take specific steps to avoid harmful interference to other users or facilities?</vt:lpstr>
      <vt:lpstr>In what part of the 2.4 GHz band may an amateur station communicate with non-licensed Wi-Fi stations?</vt:lpstr>
      <vt:lpstr>Why should an amateur operator normally avoid transmitting on 14.100, 18.110, 21.150, 24. 930 and 28.200 MHz?</vt:lpstr>
      <vt:lpstr>On what band do amateurs share channels with the unlicensed Wi-Fi service?</vt:lpstr>
      <vt:lpstr>Third-Party Traffic</vt:lpstr>
      <vt:lpstr>Third-Party Traffic (cont.)</vt:lpstr>
      <vt:lpstr>PRACTICE QUESTIONS</vt:lpstr>
      <vt:lpstr>Which of the following would disqualify a third party from participating in sending a message via an amateur station?</vt:lpstr>
      <vt:lpstr>What are the restrictions on messages sent to a third party in a country with which there is a Third-Party Agreement?</vt:lpstr>
      <vt:lpstr>When may third-party messages be transmitted via remote control?</vt:lpstr>
      <vt:lpstr>Prohibited &amp; Restricted Communications</vt:lpstr>
      <vt:lpstr>Prohibited &amp; Restricted Communications (cont.)</vt:lpstr>
      <vt:lpstr>PRACTICE QUESTIONS</vt:lpstr>
      <vt:lpstr>Which of the following transmissions is permitted for all amateur stations?</vt:lpstr>
      <vt:lpstr>Which of the following one-way transmissions are permitted?</vt:lpstr>
      <vt:lpstr>What are the restrictions on the use of abbreviations or procedural signals in the amateur service?</vt:lpstr>
      <vt:lpstr>When is it permissible to communicate with amateur stations in countries outside the areas administered by the Federal Communications Commission?</vt:lpstr>
      <vt:lpstr>When may a 10-meter repeater retransmit the 2-meter signal from a station that has a Technician class control operator?</vt:lpstr>
      <vt:lpstr>Section 3.4 Technical Rules and Standards</vt:lpstr>
      <vt:lpstr>Output Power</vt:lpstr>
      <vt:lpstr>Output Power (cont.)</vt:lpstr>
      <vt:lpstr>PRACTICE QUESTIONS</vt:lpstr>
      <vt:lpstr>Who or what determines “good engineering and good amateur practice,” as applied to the operation of an amateur station in all respects not covered by the Part 97 rules?</vt:lpstr>
      <vt:lpstr>What is the maximum transmitting power an amateur station may use on 10.140 MHz?</vt:lpstr>
      <vt:lpstr>What is the maximum transmitting power an amateur station may use on the 12-meter band?</vt:lpstr>
      <vt:lpstr>What is the maximum bandwidth permitted by FCC rules for Amateur Radio stations transmitting on USB frequencies in the 60-meter band?</vt:lpstr>
      <vt:lpstr>What is the limit for transmitter power on the 28 MHz band for a General Class control operator?</vt:lpstr>
      <vt:lpstr>What is the limit for transmitter power on the 1.8 MHz band?</vt:lpstr>
      <vt:lpstr>What is the maximum power limit on the 60-meter band?</vt:lpstr>
      <vt:lpstr>What measurement is specified by FCC rules that regulate maximum power?</vt:lpstr>
      <vt:lpstr>What is the maximum PEP output allowed for spread spectrum transmissions?</vt:lpstr>
      <vt:lpstr>What is QRP operation?</vt:lpstr>
      <vt:lpstr>Digital Transmissions</vt:lpstr>
      <vt:lpstr>Max Symbol Rates &amp; Bandwidth (Table 3.4)</vt:lpstr>
      <vt:lpstr>PRACTICE QUESTIONS</vt:lpstr>
      <vt:lpstr>What must be done before using a new digital protocol on the air?</vt:lpstr>
      <vt:lpstr>What is the maximum symbol rate permitted for RTTY or data emission transmitted at frequencies below 28 MHz?</vt:lpstr>
      <vt:lpstr>What is the maximum symbol rate permitted for RTTY or data emission transmissions on the 10-meter band?</vt:lpstr>
      <vt:lpstr>END OF CHAPTER 3 PART 1 OF 1</vt:lpstr>
      <vt:lpstr>Slide 95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27</cp:revision>
  <dcterms:created xsi:type="dcterms:W3CDTF">2023-04-13T22:40:08Z</dcterms:created>
  <dcterms:modified xsi:type="dcterms:W3CDTF">2024-09-25T23:24:15Z</dcterms:modified>
</cp:coreProperties>
</file>